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_rels/.rels" ContentType="application/vnd.openxmlformats-package.relationship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_rels/slideMaster1.xml.rels" ContentType="application/vnd.openxmlformats-package.relationships+xml"/>
  <Override PartName="/ppt/slideMasters/_rels/slideMaster2.xml.rels" ContentType="application/vnd.openxmlformats-package.relationships+xml"/>
  <Override PartName="/ppt/notesMasters/notesMaster1.xml" ContentType="application/vnd.openxmlformats-officedocument.presentationml.notesMaster+xml"/>
  <Override PartName="/ppt/notesMasters/_rels/notesMaster1.xml.rels" ContentType="application/vnd.openxmlformats-package.relationship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_rels/notesSlide1.xml.rels" ContentType="application/vnd.openxmlformats-package.relationships+xml"/>
  <Override PartName="/ppt/notesSlides/_rels/notesSlide2.xml.rels" ContentType="application/vnd.openxmlformats-package.relationships+xml"/>
  <Override PartName="/ppt/notesSlides/_rels/notesSlide3.xml.rels" ContentType="application/vnd.openxmlformats-package.relationships+xml"/>
  <Override PartName="/ppt/notesSlides/_rels/notesSlide4.xml.rels" ContentType="application/vnd.openxmlformats-package.relationships+xml"/>
  <Override PartName="/ppt/notesSlides/_rels/notesSlide5.xml.rels" ContentType="application/vnd.openxmlformats-package.relationships+xml"/>
  <Override PartName="/ppt/notesSlides/_rels/notesSlide6.xml.rels" ContentType="application/vnd.openxmlformats-package.relationships+xml"/>
  <Override PartName="/ppt/notesSlides/_rels/notesSlide7.xml.rels" ContentType="application/vnd.openxmlformats-package.relationship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media/image1.png" ContentType="image/png"/>
  <Override PartName="/ppt/media/image2.jpeg" ContentType="image/jpeg"/>
  <Override PartName="/ppt/media/image8.png" ContentType="image/png"/>
  <Override PartName="/ppt/media/image3.png" ContentType="image/png"/>
  <Override PartName="/ppt/media/image4.png" ContentType="image/png"/>
  <Override PartName="/ppt/media/image5.png" ContentType="image/png"/>
  <Override PartName="/ppt/media/image6.png" ContentType="image/png"/>
  <Override PartName="/ppt/media/image7.png" ContentType="image/png"/>
  <Override PartName="/ppt/media/image9.png" ContentType="image/png"/>
  <Override PartName="/ppt/media/image10.png" ContentType="image/png"/>
  <Override PartName="/ppt/media/image11.png" ContentType="image/png"/>
  <Override PartName="/ppt/media/image12.png" ContentType="image/png"/>
  <Override PartName="/ppt/media/image13.png" ContentType="image/png"/>
  <Override PartName="/ppt/media/image14.png" ContentType="image/png"/>
  <Override PartName="/ppt/media/image15.png" ContentType="image/png"/>
  <Override PartName="/ppt/media/image16.png" ContentType="image/png"/>
  <Override PartName="/ppt/media/image17.png" ContentType="image/png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_rels/slideLayout1.xml.rels" ContentType="application/vnd.openxmlformats-package.relationships+xml"/>
  <Override PartName="/ppt/slideLayouts/_rels/slideLayout2.xml.rels" ContentType="application/vnd.openxmlformats-package.relationshi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_rels/slide1.xml.rels" ContentType="application/vnd.openxmlformats-package.relationships+xml"/>
  <Override PartName="/ppt/slides/_rels/slide2.xml.rels" ContentType="application/vnd.openxmlformats-package.relationships+xml"/>
  <Override PartName="/ppt/slides/_rels/slide3.xml.rels" ContentType="application/vnd.openxmlformats-package.relationships+xml"/>
  <Override PartName="/ppt/slides/_rels/slide4.xml.rels" ContentType="application/vnd.openxmlformats-package.relationships+xml"/>
  <Override PartName="/ppt/slides/_rels/slide5.xml.rels" ContentType="application/vnd.openxmlformats-package.relationships+xml"/>
  <Override PartName="/ppt/slides/_rels/slide6.xml.rels" ContentType="application/vnd.openxmlformats-package.relationships+xml"/>
  <Override PartName="/ppt/slides/_rels/slide7.xml.rels" ContentType="application/vnd.openxmlformats-package.relationships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_rels/presentation.xml.rels" ContentType="application/vnd.openxmlformats-package.relationships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50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</p:sldIdLst>
  <p:sldSz cx="12192000" cy="6858000"/>
  <p:notesSz cx="6858000" cy="914400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9" Type="http://schemas.openxmlformats.org/officeDocument/2006/relationships/slide" Target="slides/slide5.xml"/><Relationship Id="rId10" Type="http://schemas.openxmlformats.org/officeDocument/2006/relationships/slide" Target="slides/slide6.xml"/><Relationship Id="rId11" Type="http://schemas.openxmlformats.org/officeDocument/2006/relationships/slide" Target="slides/slide7.xml"/><Relationship Id="rId12" Type="http://schemas.openxmlformats.org/officeDocument/2006/relationships/presProps" Target="presProps.xml"/>
</Relationships>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3.xml"/>
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sldImg"/>
          </p:nvPr>
        </p:nvSpPr>
        <p:spPr>
          <a:xfrm>
            <a:off x="216000" y="812520"/>
            <a:ext cx="7127280" cy="4008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r>
              <a:rPr b="0" lang="ru-RU" sz="44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Для перемещения страницы щёлкните мышью</a:t>
            </a:r>
            <a:endParaRPr b="0" lang="ru-RU" sz="4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>
              <a:buNone/>
            </a:pPr>
            <a:r>
              <a:rPr b="0" lang="ru-RU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Для правки формата примечаний щёлкните мышью</a:t>
            </a:r>
            <a:endParaRPr b="0" lang="ru-RU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" name="PlaceHolder 3"/>
          <p:cNvSpPr>
            <a:spLocks noGrp="1"/>
          </p:cNvSpPr>
          <p:nvPr>
            <p:ph type="hdr"/>
          </p:nvPr>
        </p:nvSpPr>
        <p:spPr>
          <a:xfrm>
            <a:off x="0" y="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>
              <a:buNone/>
            </a:pPr>
            <a:r>
              <a: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 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0" name="PlaceHolder 4"/>
          <p:cNvSpPr>
            <a:spLocks noGrp="1"/>
          </p:cNvSpPr>
          <p:nvPr>
            <p:ph type="dt" idx="3"/>
          </p:nvPr>
        </p:nvSpPr>
        <p:spPr>
          <a:xfrm>
            <a:off x="4278960" y="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r">
              <a:buNone/>
              <a:def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buNone/>
            </a:pPr>
            <a:r>
              <a: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 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1" name="PlaceHolder 5"/>
          <p:cNvSpPr>
            <a:spLocks noGrp="1"/>
          </p:cNvSpPr>
          <p:nvPr>
            <p:ph type="ftr" idx="4"/>
          </p:nvPr>
        </p:nvSpPr>
        <p:spPr>
          <a:xfrm>
            <a:off x="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lstStyle>
            <a:lvl1pPr indent="0">
              <a:buNone/>
              <a:def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>
              <a:buNone/>
            </a:pPr>
            <a:r>
              <a: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 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2" name="PlaceHolder 6"/>
          <p:cNvSpPr>
            <a:spLocks noGrp="1"/>
          </p:cNvSpPr>
          <p:nvPr>
            <p:ph type="sldNum" idx="5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lstStyle>
            <a:lvl1pPr indent="0" algn="r">
              <a:buNone/>
              <a:def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buNone/>
            </a:pPr>
            <a:fld id="{A19C233A-59AB-4B85-BFB1-84163025E43B}" type="slidenum">
              <a: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1</a:t>
            </a:fld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</p:notesMaster>
</file>

<file path=ppt/notesSlides/_rels/notesSlide1.xml.rels><?xml version="1.0" encoding="UTF-8"?>
<Relationships xmlns="http://schemas.openxmlformats.org/package/2006/relationships"><Relationship Id="rId1" Type="http://schemas.openxmlformats.org/officeDocument/2006/relationships/slide" Target="../slides/slide1.xml"/><Relationship Id="rId2" Type="http://schemas.openxmlformats.org/officeDocument/2006/relationships/notesMaster" Target="../notesMasters/notesMaster1.xml"/>
</Relationships>
</file>

<file path=ppt/notesSlides/_rels/notesSlide2.xml.rels><?xml version="1.0" encoding="UTF-8"?>
<Relationships xmlns="http://schemas.openxmlformats.org/package/2006/relationships"><Relationship Id="rId1" Type="http://schemas.openxmlformats.org/officeDocument/2006/relationships/slide" Target="../slides/slide2.xml"/><Relationship Id="rId2" Type="http://schemas.openxmlformats.org/officeDocument/2006/relationships/notesMaster" Target="../notesMasters/notesMaster1.xml"/>
</Relationships>
</file>

<file path=ppt/notesSlides/_rels/notesSlide3.xml.rels><?xml version="1.0" encoding="UTF-8"?>
<Relationships xmlns="http://schemas.openxmlformats.org/package/2006/relationships"><Relationship Id="rId1" Type="http://schemas.openxmlformats.org/officeDocument/2006/relationships/slide" Target="../slides/slide3.xml"/><Relationship Id="rId2" Type="http://schemas.openxmlformats.org/officeDocument/2006/relationships/notesMaster" Target="../notesMasters/notesMaster1.xml"/>
</Relationships>
</file>

<file path=ppt/notesSlides/_rels/notesSlide4.xml.rels><?xml version="1.0" encoding="UTF-8"?>
<Relationships xmlns="http://schemas.openxmlformats.org/package/2006/relationships"><Relationship Id="rId1" Type="http://schemas.openxmlformats.org/officeDocument/2006/relationships/slide" Target="../slides/slide4.xml"/><Relationship Id="rId2" Type="http://schemas.openxmlformats.org/officeDocument/2006/relationships/notesMaster" Target="../notesMasters/notesMaster1.xml"/>
</Relationships>
</file>

<file path=ppt/notesSlides/_rels/notesSlide5.xml.rels><?xml version="1.0" encoding="UTF-8"?>
<Relationships xmlns="http://schemas.openxmlformats.org/package/2006/relationships"><Relationship Id="rId1" Type="http://schemas.openxmlformats.org/officeDocument/2006/relationships/slide" Target="../slides/slide5.xml"/><Relationship Id="rId2" Type="http://schemas.openxmlformats.org/officeDocument/2006/relationships/notesMaster" Target="../notesMasters/notesMaster1.xml"/>
</Relationships>
</file>

<file path=ppt/notesSlides/_rels/notesSlide6.xml.rels><?xml version="1.0" encoding="UTF-8"?>
<Relationships xmlns="http://schemas.openxmlformats.org/package/2006/relationships"><Relationship Id="rId1" Type="http://schemas.openxmlformats.org/officeDocument/2006/relationships/slide" Target="../slides/slide6.xml"/><Relationship Id="rId2" Type="http://schemas.openxmlformats.org/officeDocument/2006/relationships/notesMaster" Target="../notesMasters/notesMaster1.xml"/>
</Relationships>
</file>

<file path=ppt/notesSlides/_rels/notesSlide7.xml.rels><?xml version="1.0" encoding="UTF-8"?>
<Relationships xmlns="http://schemas.openxmlformats.org/package/2006/relationships"><Relationship Id="rId1" Type="http://schemas.openxmlformats.org/officeDocument/2006/relationships/slide" Target="../slides/slide7.xml"/><Relationship Id="rId2" Type="http://schemas.openxmlformats.org/officeDocument/2006/relationships/notesMaster" Target="../notesMasters/notesMaster1.xml"/>
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5320" cy="3085200"/>
          </a:xfrm>
          <a:prstGeom prst="rect">
            <a:avLst/>
          </a:prstGeom>
          <a:ln w="0">
            <a:noFill/>
          </a:ln>
        </p:spPr>
      </p:sp>
      <p:sp>
        <p:nvSpPr>
          <p:cNvPr id="97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4240" cy="35982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indent="0">
              <a:buNone/>
            </a:pP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8" name="PlaceHolder 3"/>
          <p:cNvSpPr>
            <a:spLocks noGrp="1"/>
          </p:cNvSpPr>
          <p:nvPr>
            <p:ph type="sldNum" idx="6"/>
          </p:nvPr>
        </p:nvSpPr>
        <p:spPr>
          <a:xfrm>
            <a:off x="3884760" y="8685360"/>
            <a:ext cx="2969640" cy="4564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ru-RU" sz="1200" strike="noStrike" u="none">
                <a:solidFill>
                  <a:schemeClr val="dk1"/>
                </a:solidFill>
                <a:effectLst/>
                <a:uFillTx/>
                <a:latin typeface="Arial"/>
                <a:ea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E6CB1F33-F6A3-4A37-8336-EA930A12C5E1}" type="slidenum">
              <a:rPr b="0" lang="ru-RU" sz="1200" strike="noStrike" u="none">
                <a:solidFill>
                  <a:schemeClr val="dk1"/>
                </a:solidFill>
                <a:effectLst/>
                <a:uFillTx/>
                <a:latin typeface="Arial"/>
                <a:ea typeface="Arial"/>
              </a:rPr>
              <a:t>&lt;номер&gt;</a:t>
            </a:fld>
            <a:endParaRPr b="0" lang="ru-RU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PlaceHolder 1"/>
          <p:cNvSpPr>
            <a:spLocks noGrp="1"/>
          </p:cNvSpPr>
          <p:nvPr>
            <p:ph type="sldImg"/>
          </p:nvPr>
        </p:nvSpPr>
        <p:spPr>
          <a:xfrm>
            <a:off x="217440" y="812880"/>
            <a:ext cx="7123680" cy="4007520"/>
          </a:xfrm>
          <a:prstGeom prst="rect">
            <a:avLst/>
          </a:prstGeom>
          <a:ln w="0">
            <a:noFill/>
          </a:ln>
        </p:spPr>
      </p:sp>
      <p:sp>
        <p:nvSpPr>
          <p:cNvPr id="100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6560" cy="4809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>
              <a:buNone/>
            </a:pP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1" name="PlaceHolder 3"/>
          <p:cNvSpPr>
            <a:spLocks noGrp="1"/>
          </p:cNvSpPr>
          <p:nvPr>
            <p:ph type="sldNum" idx="7"/>
          </p:nvPr>
        </p:nvSpPr>
        <p:spPr>
          <a:xfrm>
            <a:off x="4278960" y="10157400"/>
            <a:ext cx="3279600" cy="533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7ADF6188-A735-439B-8C14-589B78268362}" type="slidenum">
              <a: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&lt;номер&gt;</a:t>
            </a:fld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PlaceHolder 1"/>
          <p:cNvSpPr>
            <a:spLocks noGrp="1"/>
          </p:cNvSpPr>
          <p:nvPr>
            <p:ph type="sldImg"/>
          </p:nvPr>
        </p:nvSpPr>
        <p:spPr>
          <a:xfrm>
            <a:off x="217440" y="812880"/>
            <a:ext cx="7123680" cy="4007520"/>
          </a:xfrm>
          <a:prstGeom prst="rect">
            <a:avLst/>
          </a:prstGeom>
          <a:ln w="0">
            <a:noFill/>
          </a:ln>
        </p:spPr>
      </p:sp>
      <p:sp>
        <p:nvSpPr>
          <p:cNvPr id="103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6560" cy="4809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>
              <a:buNone/>
            </a:pP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4" name="PlaceHolder 3"/>
          <p:cNvSpPr>
            <a:spLocks noGrp="1"/>
          </p:cNvSpPr>
          <p:nvPr>
            <p:ph type="sldNum" idx="8"/>
          </p:nvPr>
        </p:nvSpPr>
        <p:spPr>
          <a:xfrm>
            <a:off x="4278960" y="10157400"/>
            <a:ext cx="3279600" cy="533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8F6D1925-4B79-4B70-A1E9-20944C4539DC}" type="slidenum">
              <a: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&lt;номер&gt;</a:t>
            </a:fld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PlaceHolder 1"/>
          <p:cNvSpPr>
            <a:spLocks noGrp="1"/>
          </p:cNvSpPr>
          <p:nvPr>
            <p:ph type="sldImg"/>
          </p:nvPr>
        </p:nvSpPr>
        <p:spPr>
          <a:xfrm>
            <a:off x="217440" y="812880"/>
            <a:ext cx="7123680" cy="4007520"/>
          </a:xfrm>
          <a:prstGeom prst="rect">
            <a:avLst/>
          </a:prstGeom>
          <a:ln w="0">
            <a:noFill/>
          </a:ln>
        </p:spPr>
      </p:sp>
      <p:sp>
        <p:nvSpPr>
          <p:cNvPr id="106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6560" cy="4809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>
              <a:buNone/>
            </a:pP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7" name="PlaceHolder 3"/>
          <p:cNvSpPr>
            <a:spLocks noGrp="1"/>
          </p:cNvSpPr>
          <p:nvPr>
            <p:ph type="sldNum" idx="9"/>
          </p:nvPr>
        </p:nvSpPr>
        <p:spPr>
          <a:xfrm>
            <a:off x="4278960" y="10157400"/>
            <a:ext cx="3279600" cy="533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C8F37F67-AB22-4082-BA0D-9748B014FDC9}" type="slidenum">
              <a: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&lt;номер&gt;</a:t>
            </a:fld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PlaceHolder 1"/>
          <p:cNvSpPr>
            <a:spLocks noGrp="1"/>
          </p:cNvSpPr>
          <p:nvPr>
            <p:ph type="sldImg"/>
          </p:nvPr>
        </p:nvSpPr>
        <p:spPr>
          <a:xfrm>
            <a:off x="217440" y="812880"/>
            <a:ext cx="7123680" cy="4007520"/>
          </a:xfrm>
          <a:prstGeom prst="rect">
            <a:avLst/>
          </a:prstGeom>
          <a:ln w="0">
            <a:noFill/>
          </a:ln>
        </p:spPr>
      </p:sp>
      <p:sp>
        <p:nvSpPr>
          <p:cNvPr id="109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6560" cy="4809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>
              <a:buNone/>
            </a:pP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0" name="PlaceHolder 3"/>
          <p:cNvSpPr>
            <a:spLocks noGrp="1"/>
          </p:cNvSpPr>
          <p:nvPr>
            <p:ph type="sldNum" idx="10"/>
          </p:nvPr>
        </p:nvSpPr>
        <p:spPr>
          <a:xfrm>
            <a:off x="4278960" y="10157400"/>
            <a:ext cx="3279600" cy="533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C2247B59-7CB7-428F-AD39-ECBB303ECD2E}" type="slidenum">
              <a: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&lt;номер&gt;</a:t>
            </a:fld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PlaceHolder 1"/>
          <p:cNvSpPr>
            <a:spLocks noGrp="1"/>
          </p:cNvSpPr>
          <p:nvPr>
            <p:ph type="sldImg"/>
          </p:nvPr>
        </p:nvSpPr>
        <p:spPr>
          <a:xfrm>
            <a:off x="217440" y="812880"/>
            <a:ext cx="7123680" cy="4007520"/>
          </a:xfrm>
          <a:prstGeom prst="rect">
            <a:avLst/>
          </a:prstGeom>
          <a:ln w="0">
            <a:noFill/>
          </a:ln>
        </p:spPr>
      </p:sp>
      <p:sp>
        <p:nvSpPr>
          <p:cNvPr id="112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6560" cy="4809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>
              <a:buNone/>
            </a:pP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3" name="PlaceHolder 3"/>
          <p:cNvSpPr>
            <a:spLocks noGrp="1"/>
          </p:cNvSpPr>
          <p:nvPr>
            <p:ph type="sldNum" idx="11"/>
          </p:nvPr>
        </p:nvSpPr>
        <p:spPr>
          <a:xfrm>
            <a:off x="4278960" y="10157400"/>
            <a:ext cx="3279600" cy="533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E9A0FEE9-C3A8-42DB-A373-D26DCAB15808}" type="slidenum">
              <a: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&lt;номер&gt;</a:t>
            </a:fld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5320" cy="3085200"/>
          </a:xfrm>
          <a:prstGeom prst="rect">
            <a:avLst/>
          </a:prstGeom>
          <a:ln w="0">
            <a:noFill/>
          </a:ln>
        </p:spPr>
      </p:sp>
      <p:sp>
        <p:nvSpPr>
          <p:cNvPr id="115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4240" cy="35982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indent="0">
              <a:buNone/>
            </a:pP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6" name="PlaceHolder 3"/>
          <p:cNvSpPr>
            <a:spLocks noGrp="1"/>
          </p:cNvSpPr>
          <p:nvPr>
            <p:ph type="sldNum" idx="12"/>
          </p:nvPr>
        </p:nvSpPr>
        <p:spPr>
          <a:xfrm>
            <a:off x="3884760" y="8685360"/>
            <a:ext cx="2969640" cy="4564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ru-RU" sz="1200" strike="noStrike" u="none">
                <a:solidFill>
                  <a:schemeClr val="dk1"/>
                </a:solidFill>
                <a:effectLst/>
                <a:uFillTx/>
                <a:latin typeface="Arial"/>
                <a:ea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768AFAA6-19E2-49F9-B794-07CB8E11C35C}" type="slidenum">
              <a:rPr b="0" lang="ru-RU" sz="1200" strike="noStrike" u="none">
                <a:solidFill>
                  <a:schemeClr val="dk1"/>
                </a:solidFill>
                <a:effectLst/>
                <a:uFillTx/>
                <a:latin typeface="Arial"/>
                <a:ea typeface="Arial"/>
              </a:rPr>
              <a:t>&lt;номер&gt;</a:t>
            </a:fld>
            <a:endParaRPr b="0" lang="ru-RU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note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sldNum" idx="1"/>
          </p:nvPr>
        </p:nvSpPr>
        <p:spPr/>
        <p:txBody>
          <a:bodyPr/>
          <a:p>
            <a:fld id="{324C0920-0C55-4363-8222-8910698C5F76}" type="slidenum">
              <a:t>&lt;#&gt;</a:t>
            </a:fld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Обычны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0C196A66-53AE-4C92-96AD-B7D4C0B00F33}" type="slidenum">
              <a:t>&lt;#&gt;</a:t>
            </a:fld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png"/><Relationship Id="rId3" Type="http://schemas.openxmlformats.org/officeDocument/2006/relationships/image" Target="../media/image2.jpeg"/><Relationship Id="rId4" Type="http://schemas.openxmlformats.org/officeDocument/2006/relationships/slideLayout" Target="../slideLayouts/slideLayout1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image" Target="../media/image1.png"/><Relationship Id="rId3" Type="http://schemas.openxmlformats.org/officeDocument/2006/relationships/slideLayout" Target="../slideLayouts/slideLayout2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2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0" name="Google Shape;10;p7" descr=""/>
          <p:cNvPicPr/>
          <p:nvPr/>
        </p:nvPicPr>
        <p:blipFill>
          <a:blip r:embed="rId3"/>
          <a:stretch/>
        </p:blipFill>
        <p:spPr>
          <a:xfrm>
            <a:off x="0" y="0"/>
            <a:ext cx="12189960" cy="68558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" name="PlaceHolder 1"/>
          <p:cNvSpPr>
            <a:spLocks noGrp="1"/>
          </p:cNvSpPr>
          <p:nvPr>
            <p:ph type="sldNum" idx="1"/>
          </p:nvPr>
        </p:nvSpPr>
        <p:spPr>
          <a:xfrm>
            <a:off x="10647720" y="6356520"/>
            <a:ext cx="566640" cy="265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888888"/>
                </a:solidFill>
                <a:effectLst/>
                <a:uFillTx/>
                <a:latin typeface="Century Gothic"/>
                <a:ea typeface="Century Gothic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fld id="{82D867ED-EFB5-4B5E-B820-D1B1BE712ACA}" type="slidenum">
              <a:rPr b="0" lang="ru-RU" sz="1400" strike="noStrike" u="none">
                <a:solidFill>
                  <a:srgbClr val="888888"/>
                </a:solidFill>
                <a:effectLst/>
                <a:uFillTx/>
                <a:latin typeface="Century Gothic"/>
                <a:ea typeface="Century Gothic"/>
              </a:rPr>
              <a:t>1</a:t>
            </a:fld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" name="PlaceHolder 2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r>
              <a:rPr b="0" lang="ru-RU" sz="44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Для правки текста заглавия щёлкните мышью</a:t>
            </a:r>
            <a:endParaRPr b="0" lang="ru-RU" sz="4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" name="PlaceHolder 3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32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Для правки структуры щёлкните мышью</a:t>
            </a:r>
            <a:endParaRPr b="0" lang="ru-RU" sz="3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Второй уровень структуры</a:t>
            </a:r>
            <a:endParaRPr b="0" lang="ru-RU" sz="2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4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Третий уровень структуры</a:t>
            </a:r>
            <a:endParaRPr b="0" lang="ru-RU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Четвёртый уровень структуры</a:t>
            </a:r>
            <a:endParaRPr b="0" lang="ru-RU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Пятый уровень структуры</a:t>
            </a:r>
            <a:endParaRPr b="0" lang="ru-RU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Шестой уровень структуры</a:t>
            </a:r>
            <a:endParaRPr b="0" lang="ru-RU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Седьмой уровень структуры</a:t>
            </a:r>
            <a:endParaRPr b="0" lang="ru-RU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4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2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ceHolder 1"/>
          <p:cNvSpPr>
            <a:spLocks noGrp="1"/>
          </p:cNvSpPr>
          <p:nvPr>
            <p:ph type="sldNum" idx="2"/>
          </p:nvPr>
        </p:nvSpPr>
        <p:spPr>
          <a:xfrm>
            <a:off x="10647720" y="6356520"/>
            <a:ext cx="566640" cy="265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algn="l" pos="0"/>
              </a:tabLst>
              <a:defRPr b="1" lang="ru-RU" sz="1400" strike="noStrike" u="none">
                <a:solidFill>
                  <a:srgbClr val="888888"/>
                </a:solidFill>
                <a:effectLst/>
                <a:uFillTx/>
                <a:latin typeface="Century Gothic"/>
                <a:ea typeface="Century Gothic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fld id="{185BC486-A322-4E51-9107-5B52602D1316}" type="slidenum">
              <a:rPr b="1" lang="ru-RU" sz="1400" strike="noStrike" u="none">
                <a:solidFill>
                  <a:srgbClr val="888888"/>
                </a:solidFill>
                <a:effectLst/>
                <a:uFillTx/>
                <a:latin typeface="Century Gothic"/>
                <a:ea typeface="Century Gothic"/>
              </a:rPr>
              <a:t>1</a:t>
            </a:fld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r>
              <a:rPr b="0" lang="ru-RU" sz="44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Для правки текста заглавия щёлкните мышью</a:t>
            </a:r>
            <a:endParaRPr b="0" lang="ru-RU" sz="4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" name="PlaceHolder 3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32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Для правки структуры щёлкните мышью</a:t>
            </a:r>
            <a:endParaRPr b="0" lang="ru-RU" sz="3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Второй уровень структуры</a:t>
            </a:r>
            <a:endParaRPr b="0" lang="ru-RU" sz="2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4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Третий уровень структуры</a:t>
            </a:r>
            <a:endParaRPr b="0" lang="ru-RU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Четвёртый уровень структуры</a:t>
            </a:r>
            <a:endParaRPr b="0" lang="ru-RU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Пятый уровень структуры</a:t>
            </a:r>
            <a:endParaRPr b="0" lang="ru-RU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Шестой уровень структуры</a:t>
            </a:r>
            <a:endParaRPr b="0" lang="ru-RU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Седьмой уровень структуры</a:t>
            </a:r>
            <a:endParaRPr b="0" lang="ru-RU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1" r:id="rId3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2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4.png"/><Relationship Id="rId2" Type="http://schemas.openxmlformats.org/officeDocument/2006/relationships/image" Target="../media/image5.png"/><Relationship Id="rId3" Type="http://schemas.openxmlformats.org/officeDocument/2006/relationships/image" Target="../media/image6.png"/><Relationship Id="rId4" Type="http://schemas.openxmlformats.org/officeDocument/2006/relationships/slideLayout" Target="../slideLayouts/slideLayout2.xml"/><Relationship Id="rId5" Type="http://schemas.openxmlformats.org/officeDocument/2006/relationships/notesSlide" Target="../notesSlides/notesSlide3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7.png"/><Relationship Id="rId2" Type="http://schemas.openxmlformats.org/officeDocument/2006/relationships/image" Target="../media/image8.png"/><Relationship Id="rId3" Type="http://schemas.openxmlformats.org/officeDocument/2006/relationships/image" Target="../media/image9.png"/><Relationship Id="rId4" Type="http://schemas.openxmlformats.org/officeDocument/2006/relationships/image" Target="../media/image10.png"/><Relationship Id="rId5" Type="http://schemas.openxmlformats.org/officeDocument/2006/relationships/slideLayout" Target="../slideLayouts/slideLayout2.xml"/><Relationship Id="rId6" Type="http://schemas.openxmlformats.org/officeDocument/2006/relationships/notesSlide" Target="../notesSlides/notesSlide4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image" Target="../media/image11.png"/><Relationship Id="rId2" Type="http://schemas.openxmlformats.org/officeDocument/2006/relationships/image" Target="../media/image12.png"/><Relationship Id="rId3" Type="http://schemas.openxmlformats.org/officeDocument/2006/relationships/image" Target="../media/image13.png"/><Relationship Id="rId4" Type="http://schemas.openxmlformats.org/officeDocument/2006/relationships/image" Target="../media/image14.png"/><Relationship Id="rId5" Type="http://schemas.openxmlformats.org/officeDocument/2006/relationships/slideLayout" Target="../slideLayouts/slideLayout2.xml"/><Relationship Id="rId6" Type="http://schemas.openxmlformats.org/officeDocument/2006/relationships/notesSlide" Target="../notesSlides/notesSlide5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image" Target="../media/image15.png"/><Relationship Id="rId2" Type="http://schemas.openxmlformats.org/officeDocument/2006/relationships/image" Target="../media/image16.png"/><Relationship Id="rId3" Type="http://schemas.openxmlformats.org/officeDocument/2006/relationships/image" Target="../media/image17.png"/><Relationship Id="rId4" Type="http://schemas.openxmlformats.org/officeDocument/2006/relationships/slideLayout" Target="../slideLayouts/slideLayout2.xml"/><Relationship Id="rId5" Type="http://schemas.openxmlformats.org/officeDocument/2006/relationships/notesSlide" Target="../notesSlides/notesSlide6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title"/>
          </p:nvPr>
        </p:nvSpPr>
        <p:spPr>
          <a:xfrm>
            <a:off x="992160" y="1140480"/>
            <a:ext cx="9807840" cy="299952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ctr">
            <a:normAutofit fontScale="92500" lnSpcReduction="19999"/>
          </a:bodyPr>
          <a:p>
            <a:pPr indent="0" algn="ctr">
              <a:lnSpc>
                <a:spcPct val="90000"/>
              </a:lnSpc>
              <a:buNone/>
              <a:tabLst>
                <a:tab algn="l" pos="0"/>
              </a:tabLst>
            </a:pPr>
            <a:br>
              <a:rPr sz="4400"/>
            </a:br>
            <a:r>
              <a:rPr b="1" lang="ru-RU" sz="4400" strike="noStrike" u="none">
                <a:solidFill>
                  <a:schemeClr val="lt1"/>
                </a:solidFill>
                <a:effectLst/>
                <a:uFillTx/>
                <a:latin typeface="Century Gothic"/>
                <a:ea typeface="Century Gothic"/>
              </a:rPr>
              <a:t>Организация производственного контроля на предприятиях </a:t>
            </a:r>
            <a:br>
              <a:rPr sz="4400"/>
            </a:br>
            <a:r>
              <a:rPr b="1" lang="ru-RU" sz="4400" strike="noStrike" u="none">
                <a:solidFill>
                  <a:schemeClr val="lt1"/>
                </a:solidFill>
                <a:effectLst/>
                <a:uFillTx/>
                <a:latin typeface="Century Gothic"/>
                <a:ea typeface="Century Gothic"/>
              </a:rPr>
              <a:t>ГК Содружество: </a:t>
            </a:r>
            <a:br>
              <a:rPr sz="4400"/>
            </a:br>
            <a:r>
              <a:rPr b="1" lang="ru-RU" sz="4400" strike="noStrike" u="none">
                <a:solidFill>
                  <a:schemeClr val="lt1"/>
                </a:solidFill>
                <a:effectLst/>
                <a:uFillTx/>
                <a:latin typeface="Century Gothic"/>
                <a:ea typeface="Century Gothic"/>
              </a:rPr>
              <a:t>Структура. Орагнизация процессов. Автоматизация</a:t>
            </a:r>
            <a:endParaRPr b="0" lang="ru-RU" sz="4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4" name=""/>
          <p:cNvSpPr txBox="1"/>
          <p:nvPr/>
        </p:nvSpPr>
        <p:spPr>
          <a:xfrm>
            <a:off x="7560000" y="5580000"/>
            <a:ext cx="4348440" cy="602280"/>
          </a:xfrm>
          <a:prstGeom prst="rect">
            <a:avLst/>
          </a:prstGeom>
          <a:noFill/>
          <a:ln w="0">
            <a:noFill/>
          </a:ln>
        </p:spPr>
        <p:txBody>
          <a:bodyPr wrap="none" lIns="90000" rIns="90000" tIns="45000" bIns="45000" anchor="t">
            <a:spAutoFit/>
          </a:bodyPr>
          <a:p>
            <a:r>
              <a:rPr b="1" lang="ru-R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Докладчик: Пушков А.В.</a:t>
            </a:r>
            <a:endParaRPr b="1" lang="ru-R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r>
              <a:rPr b="1" lang="ru-R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Руководитель службы ОТ, ПБ, ПЛЧС</a:t>
            </a:r>
            <a:endParaRPr b="1" lang="ru-R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380880" y="147600"/>
            <a:ext cx="7619040" cy="410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90000"/>
              </a:lnSpc>
              <a:buNone/>
              <a:tabLst>
                <a:tab algn="l" pos="0"/>
              </a:tabLst>
            </a:pPr>
            <a:r>
              <a:rPr b="1" lang="ru-RU" sz="2200" strike="noStrike" u="none">
                <a:solidFill>
                  <a:srgbClr val="1e1a5f"/>
                </a:solidFill>
                <a:effectLst/>
                <a:uFillTx/>
                <a:latin typeface="Century Gothic"/>
                <a:ea typeface="Century Gothic"/>
              </a:rPr>
              <a:t>Информация о ПЛК Светлый</a:t>
            </a:r>
            <a:endParaRPr b="0" lang="ru-RU" sz="2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grpSp>
        <p:nvGrpSpPr>
          <p:cNvPr id="16" name="Google Shape;34;g3f9cdb36125_0_4"/>
          <p:cNvGrpSpPr/>
          <p:nvPr/>
        </p:nvGrpSpPr>
        <p:grpSpPr>
          <a:xfrm>
            <a:off x="380880" y="905040"/>
            <a:ext cx="3475800" cy="5428440"/>
            <a:chOff x="380880" y="905040"/>
            <a:chExt cx="3475800" cy="5428440"/>
          </a:xfrm>
        </p:grpSpPr>
        <p:sp>
          <p:nvSpPr>
            <p:cNvPr id="17" name="Google Shape;35;g3f9cdb36125_0_4"/>
            <p:cNvSpPr/>
            <p:nvPr/>
          </p:nvSpPr>
          <p:spPr>
            <a:xfrm>
              <a:off x="380880" y="905040"/>
              <a:ext cx="3475800" cy="5428440"/>
            </a:xfrm>
            <a:prstGeom prst="roundRect">
              <a:avLst>
                <a:gd name="adj" fmla="val 3287"/>
              </a:avLst>
            </a:prstGeom>
            <a:solidFill>
              <a:srgbClr val="f4f7fa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ru-RU" sz="1400" strike="noStrike" u="none">
                <a:solidFill>
                  <a:srgbClr val="000000"/>
                </a:solidFill>
                <a:effectLst/>
                <a:uFillTx/>
                <a:latin typeface="Arial"/>
                <a:ea typeface="Arial"/>
              </a:endParaRPr>
            </a:p>
          </p:txBody>
        </p:sp>
        <p:sp>
          <p:nvSpPr>
            <p:cNvPr id="18" name="Google Shape;36;g3f9cdb36125_0_4"/>
            <p:cNvSpPr/>
            <p:nvPr/>
          </p:nvSpPr>
          <p:spPr>
            <a:xfrm>
              <a:off x="571680" y="1095480"/>
              <a:ext cx="3094560" cy="32374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r>
                <a:rPr b="1" lang="ru-RU" sz="1360" strike="noStrike" u="none">
                  <a:solidFill>
                    <a:srgbClr val="00a859"/>
                  </a:solidFill>
                  <a:effectLst/>
                  <a:uFillTx/>
                  <a:latin typeface="Century Gothic"/>
                  <a:ea typeface="Century Gothic"/>
                </a:rPr>
                <a:t>Производственный логистический комплекс</a:t>
              </a:r>
              <a:endParaRPr b="0" lang="ru-RU" sz="1360" strike="noStrike" u="none">
                <a:solidFill>
                  <a:srgbClr val="000000"/>
                </a:solidFill>
                <a:effectLst/>
                <a:uFillTx/>
                <a:latin typeface="Arial"/>
              </a:endParaRPr>
            </a:p>
            <a:p>
              <a:pPr>
                <a:lnSpc>
                  <a:spcPct val="100000"/>
                </a:lnSpc>
                <a:spcBef>
                  <a:spcPts val="1001"/>
                </a:spcBef>
                <a:tabLst>
                  <a:tab algn="l" pos="0"/>
                </a:tabLst>
              </a:pPr>
              <a:r>
                <a:rPr b="0" lang="ru-RU" sz="980" strike="noStrike" u="none">
                  <a:solidFill>
                    <a:srgbClr val="555555"/>
                  </a:solidFill>
                  <a:effectLst/>
                  <a:uFillTx/>
                  <a:latin typeface="Century Gothic"/>
                  <a:ea typeface="Century Gothic"/>
                </a:rPr>
                <a:t>Специализированный аграрно-производственный терминальный комплекс создан на основе последних технических и технологических достижений. Является самым современным в России и Европе.</a:t>
              </a:r>
              <a:endParaRPr b="0" lang="ru-RU" sz="980" strike="noStrike" u="none">
                <a:solidFill>
                  <a:srgbClr val="000000"/>
                </a:solidFill>
                <a:effectLst/>
                <a:uFillTx/>
                <a:latin typeface="Arial"/>
              </a:endParaRPr>
            </a:p>
            <a:p>
              <a:pPr>
                <a:lnSpc>
                  <a:spcPct val="100000"/>
                </a:lnSpc>
                <a:spcBef>
                  <a:spcPts val="1800"/>
                </a:spcBef>
                <a:tabLst>
                  <a:tab algn="l" pos="0"/>
                </a:tabLst>
              </a:pPr>
              <a:r>
                <a:rPr b="1" lang="ru-RU" sz="1070" strike="noStrike" u="none">
                  <a:solidFill>
                    <a:srgbClr val="1e1a5f"/>
                  </a:solidFill>
                  <a:effectLst/>
                  <a:uFillTx/>
                  <a:latin typeface="Century Gothic"/>
                  <a:ea typeface="Century Gothic"/>
                </a:rPr>
                <a:t>Основ</a:t>
              </a:r>
              <a:r>
                <a:rPr b="1" lang="ru-RU" sz="960" strike="noStrike" u="none">
                  <a:solidFill>
                    <a:srgbClr val="1e1a5f"/>
                  </a:solidFill>
                  <a:effectLst/>
                  <a:uFillTx/>
                  <a:latin typeface="Century Gothic"/>
                  <a:ea typeface="Century Gothic"/>
                </a:rPr>
                <a:t>ные задачи:</a:t>
              </a:r>
              <a:endParaRPr b="0" lang="ru-RU" sz="960" strike="noStrike" u="none">
                <a:solidFill>
                  <a:srgbClr val="000000"/>
                </a:solidFill>
                <a:effectLst/>
                <a:uFillTx/>
                <a:latin typeface="Arial"/>
              </a:endParaRPr>
            </a:p>
            <a:p>
              <a:pPr marL="457200" indent="-281520">
                <a:lnSpc>
                  <a:spcPct val="100000"/>
                </a:lnSpc>
                <a:spcBef>
                  <a:spcPts val="1001"/>
                </a:spcBef>
                <a:buClr>
                  <a:srgbClr val="444444"/>
                </a:buClr>
                <a:buFont typeface="Century Gothic"/>
                <a:buChar char="●"/>
                <a:tabLst>
                  <a:tab algn="l" pos="0"/>
                </a:tabLst>
              </a:pPr>
              <a:r>
                <a:rPr b="0" lang="ru-RU" sz="839" strike="noStrike" u="none">
                  <a:solidFill>
                    <a:srgbClr val="444444"/>
                  </a:solidFill>
                  <a:effectLst/>
                  <a:uFillTx/>
                  <a:latin typeface="Century Gothic"/>
                  <a:ea typeface="Century Gothic"/>
                </a:rPr>
                <a:t>Повышение уровня продовольственной безопасности России путём создания импортозамещающего производства соевого шрота</a:t>
              </a:r>
              <a:endParaRPr b="0" lang="ru-RU" sz="839" strike="noStrike" u="none">
                <a:solidFill>
                  <a:srgbClr val="000000"/>
                </a:solidFill>
                <a:effectLst/>
                <a:uFillTx/>
                <a:latin typeface="Arial"/>
              </a:endParaRPr>
            </a:p>
            <a:p>
              <a:pPr marL="457200" indent="-281520">
                <a:lnSpc>
                  <a:spcPct val="100000"/>
                </a:lnSpc>
                <a:spcBef>
                  <a:spcPts val="1001"/>
                </a:spcBef>
                <a:buClr>
                  <a:srgbClr val="444444"/>
                </a:buClr>
                <a:buFont typeface="Century Gothic"/>
                <a:buChar char="●"/>
                <a:tabLst>
                  <a:tab algn="l" pos="0"/>
                </a:tabLst>
              </a:pPr>
              <a:r>
                <a:rPr b="0" lang="ru-RU" sz="839" strike="noStrike" u="none">
                  <a:solidFill>
                    <a:srgbClr val="444444"/>
                  </a:solidFill>
                  <a:effectLst/>
                  <a:uFillTx/>
                  <a:latin typeface="Century Gothic"/>
                  <a:ea typeface="Century Gothic"/>
                </a:rPr>
                <a:t>Повышение экспортного потенциала страны за счёт современной транспортно-логистической инфраструктуры</a:t>
              </a:r>
              <a:endParaRPr b="0" lang="ru-RU" sz="839" strike="noStrike" u="non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9" name="Google Shape;37;g3f9cdb36125_0_4"/>
            <p:cNvSpPr/>
            <p:nvPr/>
          </p:nvSpPr>
          <p:spPr>
            <a:xfrm>
              <a:off x="571680" y="4222440"/>
              <a:ext cx="3094560" cy="1999080"/>
            </a:xfrm>
            <a:prstGeom prst="roundRect">
              <a:avLst>
                <a:gd name="adj" fmla="val 4761"/>
              </a:avLst>
            </a:prstGeom>
            <a:blipFill rotWithShape="0">
              <a:blip r:embed="rId1"/>
              <a:srcRect/>
              <a:stretch/>
            </a:blip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5000" bIns="45000" anchor="t">
              <a:noAutofit/>
            </a:bodyPr>
            <a:p>
              <a:pPr>
                <a:lnSpc>
                  <a:spcPct val="100000"/>
                </a:lnSpc>
              </a:pPr>
              <a:endPara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  <p:grpSp>
        <p:nvGrpSpPr>
          <p:cNvPr id="20" name="Google Shape;38;g3f9cdb36125_0_4"/>
          <p:cNvGrpSpPr/>
          <p:nvPr/>
        </p:nvGrpSpPr>
        <p:grpSpPr>
          <a:xfrm>
            <a:off x="4143240" y="905040"/>
            <a:ext cx="7666560" cy="4047120"/>
            <a:chOff x="4143240" y="905040"/>
            <a:chExt cx="7666560" cy="4047120"/>
          </a:xfrm>
        </p:grpSpPr>
        <p:sp>
          <p:nvSpPr>
            <p:cNvPr id="21" name="Google Shape;39;g3f9cdb36125_0_4"/>
            <p:cNvSpPr/>
            <p:nvPr/>
          </p:nvSpPr>
          <p:spPr>
            <a:xfrm>
              <a:off x="4143240" y="905040"/>
              <a:ext cx="3761280" cy="1665720"/>
            </a:xfrm>
            <a:prstGeom prst="roundRect">
              <a:avLst>
                <a:gd name="adj" fmla="val 6857"/>
              </a:avLst>
            </a:prstGeom>
            <a:solidFill>
              <a:srgbClr val="f4f7fa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ru-RU" sz="1400" strike="noStrike" u="none">
                <a:solidFill>
                  <a:srgbClr val="000000"/>
                </a:solidFill>
                <a:effectLst/>
                <a:uFillTx/>
                <a:latin typeface="Arial"/>
                <a:ea typeface="Arial"/>
              </a:endParaRPr>
            </a:p>
          </p:txBody>
        </p:sp>
        <p:sp>
          <p:nvSpPr>
            <p:cNvPr id="22" name="Google Shape;40;g3f9cdb36125_0_4"/>
            <p:cNvSpPr/>
            <p:nvPr/>
          </p:nvSpPr>
          <p:spPr>
            <a:xfrm>
              <a:off x="4334040" y="1047600"/>
              <a:ext cx="3380400" cy="138024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r>
                <a:rPr b="1" lang="ru-RU" sz="1500" strike="noStrike" u="none">
                  <a:solidFill>
                    <a:srgbClr val="1e1a5f"/>
                  </a:solidFill>
                  <a:effectLst/>
                  <a:uFillTx/>
                  <a:latin typeface="Century Gothic"/>
                  <a:ea typeface="Century Gothic"/>
                </a:rPr>
                <a:t>Морской терминал</a:t>
              </a:r>
              <a:endParaRPr b="0" lang="ru-RU" sz="1500" strike="noStrike" u="none">
                <a:solidFill>
                  <a:srgbClr val="000000"/>
                </a:solidFill>
                <a:effectLst/>
                <a:uFillTx/>
                <a:latin typeface="Arial"/>
              </a:endParaRPr>
            </a:p>
            <a:p>
              <a:pPr>
                <a:lnSpc>
                  <a:spcPct val="100000"/>
                </a:lnSpc>
                <a:spcBef>
                  <a:spcPts val="601"/>
                </a:spcBef>
                <a:tabLst>
                  <a:tab algn="l" pos="0"/>
                </a:tabLst>
              </a:pPr>
              <a:r>
                <a:rPr b="1" lang="ru-RU" sz="1150" strike="noStrike" u="none">
                  <a:solidFill>
                    <a:srgbClr val="00a859"/>
                  </a:solidFill>
                  <a:effectLst/>
                  <a:uFillTx/>
                  <a:latin typeface="Century Gothic"/>
                  <a:ea typeface="Century Gothic"/>
                </a:rPr>
                <a:t>Потенциал грузооборота:</a:t>
              </a:r>
              <a:endParaRPr b="0" lang="ru-RU" sz="1150" strike="noStrike" u="none">
                <a:solidFill>
                  <a:srgbClr val="000000"/>
                </a:solidFill>
                <a:effectLst/>
                <a:uFillTx/>
                <a:latin typeface="Arial"/>
              </a:endParaRPr>
            </a:p>
            <a:p>
              <a:pPr marL="457200" indent="-298440">
                <a:lnSpc>
                  <a:spcPct val="100000"/>
                </a:lnSpc>
                <a:spcBef>
                  <a:spcPts val="799"/>
                </a:spcBef>
                <a:buClr>
                  <a:srgbClr val="444444"/>
                </a:buClr>
                <a:buFont typeface="Century Gothic"/>
                <a:buChar char="●"/>
                <a:tabLst>
                  <a:tab algn="l" pos="0"/>
                </a:tabLst>
              </a:pPr>
              <a:r>
                <a:rPr b="0" lang="ru-RU" sz="1100" strike="noStrike" u="none">
                  <a:solidFill>
                    <a:srgbClr val="444444"/>
                  </a:solidFill>
                  <a:effectLst/>
                  <a:uFillTx/>
                  <a:latin typeface="Century Gothic"/>
                  <a:ea typeface="Century Gothic"/>
                </a:rPr>
                <a:t>до 9.6 млн. тонн насыпных грузов в год</a:t>
              </a:r>
              <a:endParaRPr b="0" lang="ru-RU" sz="1100" strike="noStrike" u="none">
                <a:solidFill>
                  <a:srgbClr val="000000"/>
                </a:solidFill>
                <a:effectLst/>
                <a:uFillTx/>
                <a:latin typeface="Arial"/>
              </a:endParaRPr>
            </a:p>
            <a:p>
              <a:pPr marL="457200" indent="-298440">
                <a:lnSpc>
                  <a:spcPct val="100000"/>
                </a:lnSpc>
                <a:spcBef>
                  <a:spcPts val="601"/>
                </a:spcBef>
                <a:buClr>
                  <a:srgbClr val="444444"/>
                </a:buClr>
                <a:buFont typeface="Century Gothic"/>
                <a:buChar char="●"/>
                <a:tabLst>
                  <a:tab algn="l" pos="0"/>
                </a:tabLst>
              </a:pPr>
              <a:r>
                <a:rPr b="0" lang="ru-RU" sz="1100" strike="noStrike" u="none">
                  <a:solidFill>
                    <a:srgbClr val="444444"/>
                  </a:solidFill>
                  <a:effectLst/>
                  <a:uFillTx/>
                  <a:latin typeface="Century Gothic"/>
                  <a:ea typeface="Century Gothic"/>
                </a:rPr>
                <a:t>до 3.4 млн. тонн наливных грузов в год</a:t>
              </a:r>
              <a:endParaRPr b="0" lang="ru-RU" sz="1100" strike="noStrike" u="non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23" name="Google Shape;41;g3f9cdb36125_0_4"/>
            <p:cNvSpPr/>
            <p:nvPr/>
          </p:nvSpPr>
          <p:spPr>
            <a:xfrm>
              <a:off x="4143240" y="2714760"/>
              <a:ext cx="3761280" cy="1046880"/>
            </a:xfrm>
            <a:prstGeom prst="roundRect">
              <a:avLst>
                <a:gd name="adj" fmla="val 10909"/>
              </a:avLst>
            </a:prstGeom>
            <a:solidFill>
              <a:srgbClr val="f4f7fa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ru-RU" sz="1400" strike="noStrike" u="none">
                <a:solidFill>
                  <a:srgbClr val="000000"/>
                </a:solidFill>
                <a:effectLst/>
                <a:uFillTx/>
                <a:latin typeface="Arial"/>
                <a:ea typeface="Arial"/>
              </a:endParaRPr>
            </a:p>
          </p:txBody>
        </p:sp>
        <p:sp>
          <p:nvSpPr>
            <p:cNvPr id="24" name="Google Shape;42;g3f9cdb36125_0_4"/>
            <p:cNvSpPr/>
            <p:nvPr/>
          </p:nvSpPr>
          <p:spPr>
            <a:xfrm>
              <a:off x="4334040" y="2809800"/>
              <a:ext cx="3380400" cy="85644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r>
                <a:rPr b="1" lang="ru-RU" sz="1390" strike="noStrike" u="none">
                  <a:solidFill>
                    <a:srgbClr val="1e1a5f"/>
                  </a:solidFill>
                  <a:effectLst/>
                  <a:uFillTx/>
                  <a:latin typeface="Century Gothic"/>
                  <a:ea typeface="Century Gothic"/>
                </a:rPr>
                <a:t>Складской терминал</a:t>
              </a:r>
              <a:endParaRPr b="0" lang="ru-RU" sz="1390" strike="noStrike" u="none">
                <a:solidFill>
                  <a:srgbClr val="000000"/>
                </a:solidFill>
                <a:effectLst/>
                <a:uFillTx/>
                <a:latin typeface="Arial"/>
              </a:endParaRPr>
            </a:p>
            <a:p>
              <a:pPr>
                <a:lnSpc>
                  <a:spcPct val="100000"/>
                </a:lnSpc>
                <a:spcBef>
                  <a:spcPts val="400"/>
                </a:spcBef>
                <a:tabLst>
                  <a:tab algn="l" pos="0"/>
                </a:tabLst>
              </a:pPr>
              <a:r>
                <a:rPr b="0" lang="ru-RU" sz="1020" strike="noStrike" u="none">
                  <a:solidFill>
                    <a:srgbClr val="555555"/>
                  </a:solidFill>
                  <a:effectLst/>
                  <a:uFillTx/>
                  <a:latin typeface="Century Gothic"/>
                  <a:ea typeface="Century Gothic"/>
                </a:rPr>
                <a:t>Общая вместимость единовременного хранения:</a:t>
              </a:r>
              <a:endParaRPr b="0" lang="ru-RU" sz="1020" strike="noStrike" u="none">
                <a:solidFill>
                  <a:srgbClr val="000000"/>
                </a:solidFill>
                <a:effectLst/>
                <a:uFillTx/>
                <a:latin typeface="Arial"/>
              </a:endParaRPr>
            </a:p>
            <a:p>
              <a:pPr>
                <a:lnSpc>
                  <a:spcPct val="100000"/>
                </a:lnSpc>
                <a:spcBef>
                  <a:spcPts val="601"/>
                </a:spcBef>
                <a:tabLst>
                  <a:tab algn="l" pos="0"/>
                </a:tabLst>
              </a:pPr>
              <a:r>
                <a:rPr b="1" lang="ru-RU" sz="1480" strike="noStrike" u="none">
                  <a:solidFill>
                    <a:srgbClr val="00a859"/>
                  </a:solidFill>
                  <a:effectLst/>
                  <a:uFillTx/>
                  <a:latin typeface="Century Gothic"/>
                  <a:ea typeface="Century Gothic"/>
                </a:rPr>
                <a:t>свыше 530 000 тонн</a:t>
              </a:r>
              <a:endParaRPr b="0" lang="ru-RU" sz="1480" strike="noStrike" u="non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25" name="Google Shape;43;g3f9cdb36125_0_4"/>
            <p:cNvSpPr/>
            <p:nvPr/>
          </p:nvSpPr>
          <p:spPr>
            <a:xfrm>
              <a:off x="4143240" y="3905280"/>
              <a:ext cx="3761280" cy="1046880"/>
            </a:xfrm>
            <a:prstGeom prst="roundRect">
              <a:avLst>
                <a:gd name="adj" fmla="val 10909"/>
              </a:avLst>
            </a:prstGeom>
            <a:solidFill>
              <a:srgbClr val="f4f7fa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ru-RU" sz="1400" strike="noStrike" u="none">
                <a:solidFill>
                  <a:srgbClr val="000000"/>
                </a:solidFill>
                <a:effectLst/>
                <a:uFillTx/>
                <a:latin typeface="Arial"/>
                <a:ea typeface="Arial"/>
              </a:endParaRPr>
            </a:p>
          </p:txBody>
        </p:sp>
        <p:sp>
          <p:nvSpPr>
            <p:cNvPr id="26" name="Google Shape;44;g3f9cdb36125_0_4"/>
            <p:cNvSpPr/>
            <p:nvPr/>
          </p:nvSpPr>
          <p:spPr>
            <a:xfrm>
              <a:off x="4334040" y="4000680"/>
              <a:ext cx="3380400" cy="85644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r>
                <a:rPr b="1" lang="ru-RU" sz="1170" strike="noStrike" u="none">
                  <a:solidFill>
                    <a:srgbClr val="1e1a5f"/>
                  </a:solidFill>
                  <a:effectLst/>
                  <a:uFillTx/>
                  <a:latin typeface="Century Gothic"/>
                  <a:ea typeface="Century Gothic"/>
                </a:rPr>
                <a:t>Хранилище масел</a:t>
              </a:r>
              <a:endParaRPr b="0" lang="ru-RU" sz="1170" strike="noStrike" u="none">
                <a:solidFill>
                  <a:srgbClr val="000000"/>
                </a:solidFill>
                <a:effectLst/>
                <a:uFillTx/>
                <a:latin typeface="Arial"/>
              </a:endParaRPr>
            </a:p>
            <a:p>
              <a:pPr>
                <a:lnSpc>
                  <a:spcPct val="100000"/>
                </a:lnSpc>
                <a:spcBef>
                  <a:spcPts val="400"/>
                </a:spcBef>
                <a:tabLst>
                  <a:tab algn="l" pos="0"/>
                </a:tabLst>
              </a:pPr>
              <a:r>
                <a:rPr b="0" lang="ru-RU" sz="860" strike="noStrike" u="none">
                  <a:solidFill>
                    <a:srgbClr val="555555"/>
                  </a:solidFill>
                  <a:effectLst/>
                  <a:uFillTx/>
                  <a:latin typeface="Century Gothic"/>
                  <a:ea typeface="Century Gothic"/>
                </a:rPr>
                <a:t>Растительные и тугоплавкие масла</a:t>
              </a:r>
              <a:endParaRPr b="0" lang="ru-RU" sz="860" strike="noStrike" u="none">
                <a:solidFill>
                  <a:srgbClr val="000000"/>
                </a:solidFill>
                <a:effectLst/>
                <a:uFillTx/>
                <a:latin typeface="Arial"/>
              </a:endParaRPr>
            </a:p>
            <a:p>
              <a:pPr>
                <a:lnSpc>
                  <a:spcPct val="100000"/>
                </a:lnSpc>
                <a:spcBef>
                  <a:spcPts val="400"/>
                </a:spcBef>
                <a:tabLst>
                  <a:tab algn="l" pos="0"/>
                </a:tabLst>
              </a:pPr>
              <a:r>
                <a:rPr b="0" lang="ru-RU" sz="860" strike="noStrike" u="none">
                  <a:solidFill>
                    <a:srgbClr val="555555"/>
                  </a:solidFill>
                  <a:effectLst/>
                  <a:uFillTx/>
                  <a:latin typeface="Century Gothic"/>
                  <a:ea typeface="Century Gothic"/>
                </a:rPr>
                <a:t>Общий объём хранения:</a:t>
              </a:r>
              <a:endParaRPr b="0" lang="ru-RU" sz="860" strike="noStrike" u="none">
                <a:solidFill>
                  <a:srgbClr val="000000"/>
                </a:solidFill>
                <a:effectLst/>
                <a:uFillTx/>
                <a:latin typeface="Arial"/>
              </a:endParaRPr>
            </a:p>
            <a:p>
              <a:pPr>
                <a:lnSpc>
                  <a:spcPct val="100000"/>
                </a:lnSpc>
                <a:spcBef>
                  <a:spcPts val="601"/>
                </a:spcBef>
                <a:tabLst>
                  <a:tab algn="l" pos="0"/>
                </a:tabLst>
              </a:pPr>
              <a:r>
                <a:rPr b="1" lang="ru-RU" sz="1240" strike="noStrike" u="none">
                  <a:solidFill>
                    <a:srgbClr val="00a859"/>
                  </a:solidFill>
                  <a:effectLst/>
                  <a:uFillTx/>
                  <a:latin typeface="Century Gothic"/>
                  <a:ea typeface="Century Gothic"/>
                </a:rPr>
                <a:t>96 000 м³</a:t>
              </a:r>
              <a:endParaRPr b="0" lang="ru-RU" sz="1240" strike="noStrike" u="non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27" name="Google Shape;45;g3f9cdb36125_0_4"/>
            <p:cNvSpPr/>
            <p:nvPr/>
          </p:nvSpPr>
          <p:spPr>
            <a:xfrm>
              <a:off x="8048520" y="905040"/>
              <a:ext cx="3761280" cy="1999080"/>
            </a:xfrm>
            <a:prstGeom prst="roundRect">
              <a:avLst>
                <a:gd name="adj" fmla="val 5714"/>
              </a:avLst>
            </a:prstGeom>
            <a:solidFill>
              <a:srgbClr val="f4f7fa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ru-RU" sz="1400" strike="noStrike" u="none">
                <a:solidFill>
                  <a:srgbClr val="000000"/>
                </a:solidFill>
                <a:effectLst/>
                <a:uFillTx/>
                <a:latin typeface="Arial"/>
                <a:ea typeface="Arial"/>
              </a:endParaRPr>
            </a:p>
          </p:txBody>
        </p:sp>
        <p:sp>
          <p:nvSpPr>
            <p:cNvPr id="28" name="Google Shape;46;g3f9cdb36125_0_4"/>
            <p:cNvSpPr/>
            <p:nvPr/>
          </p:nvSpPr>
          <p:spPr>
            <a:xfrm>
              <a:off x="8238960" y="1047600"/>
              <a:ext cx="3380400" cy="1713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r>
                <a:rPr b="1" lang="ru-RU" sz="1390" strike="noStrike" u="none">
                  <a:solidFill>
                    <a:srgbClr val="1e1a5f"/>
                  </a:solidFill>
                  <a:effectLst/>
                  <a:uFillTx/>
                  <a:latin typeface="Century Gothic"/>
                  <a:ea typeface="Century Gothic"/>
                </a:rPr>
                <a:t>Производственный комплекс</a:t>
              </a:r>
              <a:endParaRPr b="0" lang="ru-RU" sz="1390" strike="noStrike" u="none">
                <a:solidFill>
                  <a:srgbClr val="000000"/>
                </a:solidFill>
                <a:effectLst/>
                <a:uFillTx/>
                <a:latin typeface="Arial"/>
              </a:endParaRPr>
            </a:p>
            <a:p>
              <a:pPr marL="457200" indent="-293040">
                <a:lnSpc>
                  <a:spcPct val="100000"/>
                </a:lnSpc>
                <a:spcBef>
                  <a:spcPts val="1001"/>
                </a:spcBef>
                <a:buClr>
                  <a:srgbClr val="1e1a5f"/>
                </a:buClr>
                <a:buFont typeface="Century Gothic"/>
                <a:buChar char="●"/>
                <a:tabLst>
                  <a:tab algn="l" pos="0"/>
                </a:tabLst>
              </a:pPr>
              <a:r>
                <a:rPr b="1" lang="ru-RU" sz="1020" strike="noStrike" u="none">
                  <a:solidFill>
                    <a:srgbClr val="1e1a5f"/>
                  </a:solidFill>
                  <a:effectLst/>
                  <a:uFillTx/>
                  <a:latin typeface="Century Gothic"/>
                  <a:ea typeface="Century Gothic"/>
                </a:rPr>
                <a:t>3 завода (МЭЗ): </a:t>
              </a:r>
              <a:r>
                <a:rPr b="0" lang="ru-RU" sz="1020" strike="noStrike" u="none">
                  <a:solidFill>
                    <a:srgbClr val="444444"/>
                  </a:solidFill>
                  <a:effectLst/>
                  <a:uFillTx/>
                  <a:latin typeface="Century Gothic"/>
                  <a:ea typeface="Century Gothic"/>
                </a:rPr>
                <a:t>переработка 2.8 млн. тонн соевых бобов/год</a:t>
              </a:r>
              <a:endParaRPr b="0" lang="ru-RU" sz="1020" strike="noStrike" u="none">
                <a:solidFill>
                  <a:srgbClr val="000000"/>
                </a:solidFill>
                <a:effectLst/>
                <a:uFillTx/>
                <a:latin typeface="Arial"/>
              </a:endParaRPr>
            </a:p>
            <a:p>
              <a:pPr marL="457200" indent="-293040">
                <a:lnSpc>
                  <a:spcPct val="100000"/>
                </a:lnSpc>
                <a:spcBef>
                  <a:spcPts val="601"/>
                </a:spcBef>
                <a:buClr>
                  <a:srgbClr val="1e1a5f"/>
                </a:buClr>
                <a:buFont typeface="Century Gothic"/>
                <a:buChar char="●"/>
                <a:tabLst>
                  <a:tab algn="l" pos="0"/>
                </a:tabLst>
              </a:pPr>
              <a:r>
                <a:rPr b="1" lang="ru-RU" sz="1020" strike="noStrike" u="none">
                  <a:solidFill>
                    <a:srgbClr val="1e1a5f"/>
                  </a:solidFill>
                  <a:effectLst/>
                  <a:uFillTx/>
                  <a:latin typeface="Century Gothic"/>
                  <a:ea typeface="Century Gothic"/>
                </a:rPr>
                <a:t>2 завода SPC: </a:t>
              </a:r>
              <a:r>
                <a:rPr b="0" lang="ru-RU" sz="1020" strike="noStrike" u="none">
                  <a:solidFill>
                    <a:srgbClr val="444444"/>
                  </a:solidFill>
                  <a:effectLst/>
                  <a:uFillTx/>
                  <a:latin typeface="Century Gothic"/>
                  <a:ea typeface="Century Gothic"/>
                </a:rPr>
                <a:t>выпуск белка 180 000 тонн/год</a:t>
              </a:r>
              <a:endParaRPr b="0" lang="ru-RU" sz="1020" strike="noStrike" u="none">
                <a:solidFill>
                  <a:srgbClr val="000000"/>
                </a:solidFill>
                <a:effectLst/>
                <a:uFillTx/>
                <a:latin typeface="Arial"/>
              </a:endParaRPr>
            </a:p>
            <a:p>
              <a:pPr marL="457200" indent="-293040">
                <a:lnSpc>
                  <a:spcPct val="100000"/>
                </a:lnSpc>
                <a:spcBef>
                  <a:spcPts val="601"/>
                </a:spcBef>
                <a:buClr>
                  <a:srgbClr val="1e1a5f"/>
                </a:buClr>
                <a:buFont typeface="Century Gothic"/>
                <a:buChar char="●"/>
                <a:tabLst>
                  <a:tab algn="l" pos="0"/>
                </a:tabLst>
              </a:pPr>
              <a:r>
                <a:rPr b="1" lang="ru-RU" sz="1020" strike="noStrike" u="none">
                  <a:solidFill>
                    <a:srgbClr val="1e1a5f"/>
                  </a:solidFill>
                  <a:effectLst/>
                  <a:uFillTx/>
                  <a:latin typeface="Century Gothic"/>
                  <a:ea typeface="Century Gothic"/>
                </a:rPr>
                <a:t>2 цеха лецитина: </a:t>
              </a:r>
              <a:r>
                <a:rPr b="0" lang="ru-RU" sz="1020" strike="noStrike" u="none">
                  <a:solidFill>
                    <a:srgbClr val="444444"/>
                  </a:solidFill>
                  <a:effectLst/>
                  <a:uFillTx/>
                  <a:latin typeface="Century Gothic"/>
                  <a:ea typeface="Century Gothic"/>
                </a:rPr>
                <a:t>выпуск 7 700 тонн/год</a:t>
              </a:r>
              <a:endParaRPr b="0" lang="ru-RU" sz="1020" strike="noStrike" u="none">
                <a:solidFill>
                  <a:srgbClr val="000000"/>
                </a:solidFill>
                <a:effectLst/>
                <a:uFillTx/>
                <a:latin typeface="Arial"/>
              </a:endParaRPr>
            </a:p>
            <a:p>
              <a:pPr marL="457200" indent="-293040">
                <a:lnSpc>
                  <a:spcPct val="100000"/>
                </a:lnSpc>
                <a:spcBef>
                  <a:spcPts val="601"/>
                </a:spcBef>
                <a:buClr>
                  <a:srgbClr val="1e1a5f"/>
                </a:buClr>
                <a:buFont typeface="Century Gothic"/>
                <a:buChar char="●"/>
                <a:tabLst>
                  <a:tab algn="l" pos="0"/>
                </a:tabLst>
              </a:pPr>
              <a:r>
                <a:rPr b="1" lang="ru-RU" sz="1020" strike="noStrike" u="none">
                  <a:solidFill>
                    <a:srgbClr val="1e1a5f"/>
                  </a:solidFill>
                  <a:effectLst/>
                  <a:uFillTx/>
                  <a:latin typeface="Century Gothic"/>
                  <a:ea typeface="Century Gothic"/>
                </a:rPr>
                <a:t>Цех очистки масла: </a:t>
              </a:r>
              <a:r>
                <a:rPr b="0" lang="ru-RU" sz="1020" strike="noStrike" u="none">
                  <a:solidFill>
                    <a:srgbClr val="444444"/>
                  </a:solidFill>
                  <a:effectLst/>
                  <a:uFillTx/>
                  <a:latin typeface="Century Gothic"/>
                  <a:ea typeface="Century Gothic"/>
                </a:rPr>
                <a:t>выпуск 130 000 тонн/год</a:t>
              </a:r>
              <a:endParaRPr b="0" lang="ru-RU" sz="1020" strike="noStrike" u="non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29" name="Google Shape;47;g3f9cdb36125_0_4"/>
            <p:cNvSpPr/>
            <p:nvPr/>
          </p:nvSpPr>
          <p:spPr>
            <a:xfrm>
              <a:off x="8048520" y="3048120"/>
              <a:ext cx="3761280" cy="1904040"/>
            </a:xfrm>
            <a:prstGeom prst="roundRect">
              <a:avLst>
                <a:gd name="adj" fmla="val 6000"/>
              </a:avLst>
            </a:prstGeom>
            <a:solidFill>
              <a:srgbClr val="f4f7fa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ru-RU" sz="1400" strike="noStrike" u="none">
                <a:solidFill>
                  <a:srgbClr val="000000"/>
                </a:solidFill>
                <a:effectLst/>
                <a:uFillTx/>
                <a:latin typeface="Arial"/>
                <a:ea typeface="Arial"/>
              </a:endParaRPr>
            </a:p>
          </p:txBody>
        </p:sp>
        <p:sp>
          <p:nvSpPr>
            <p:cNvPr id="30" name="Google Shape;48;g3f9cdb36125_0_4"/>
            <p:cNvSpPr/>
            <p:nvPr/>
          </p:nvSpPr>
          <p:spPr>
            <a:xfrm>
              <a:off x="8238960" y="3191040"/>
              <a:ext cx="3380400" cy="16182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r>
                <a:rPr b="1" lang="ru-RU" sz="1280" strike="noStrike" u="none">
                  <a:solidFill>
                    <a:srgbClr val="1e1a5f"/>
                  </a:solidFill>
                  <a:effectLst/>
                  <a:uFillTx/>
                  <a:latin typeface="Century Gothic"/>
                  <a:ea typeface="Century Gothic"/>
                </a:rPr>
                <a:t>Железнодорожный комплекс</a:t>
              </a:r>
              <a:endParaRPr b="0" lang="ru-RU" sz="1280" strike="noStrike" u="none">
                <a:solidFill>
                  <a:srgbClr val="000000"/>
                </a:solidFill>
                <a:effectLst/>
                <a:uFillTx/>
                <a:latin typeface="Arial"/>
              </a:endParaRPr>
            </a:p>
            <a:p>
              <a:pPr>
                <a:lnSpc>
                  <a:spcPct val="100000"/>
                </a:lnSpc>
                <a:spcBef>
                  <a:spcPts val="400"/>
                </a:spcBef>
                <a:tabLst>
                  <a:tab algn="l" pos="0"/>
                </a:tabLst>
              </a:pPr>
              <a:r>
                <a:rPr b="0" lang="ru-RU" sz="939" strike="noStrike" u="none">
                  <a:solidFill>
                    <a:srgbClr val="555555"/>
                  </a:solidFill>
                  <a:effectLst/>
                  <a:uFillTx/>
                  <a:latin typeface="Century Gothic"/>
                  <a:ea typeface="Century Gothic"/>
                </a:rPr>
                <a:t>35 путей общей протяжённостью более 26 км.</a:t>
              </a:r>
              <a:endParaRPr b="0" lang="ru-RU" sz="939" strike="noStrike" u="none">
                <a:solidFill>
                  <a:srgbClr val="000000"/>
                </a:solidFill>
                <a:effectLst/>
                <a:uFillTx/>
                <a:latin typeface="Arial"/>
              </a:endParaRPr>
            </a:p>
            <a:p>
              <a:pPr>
                <a:lnSpc>
                  <a:spcPct val="100000"/>
                </a:lnSpc>
                <a:spcBef>
                  <a:spcPts val="799"/>
                </a:spcBef>
                <a:tabLst>
                  <a:tab algn="l" pos="0"/>
                </a:tabLst>
              </a:pPr>
              <a:r>
                <a:rPr b="1" lang="ru-RU" sz="980" strike="noStrike" u="none">
                  <a:solidFill>
                    <a:srgbClr val="00a859"/>
                  </a:solidFill>
                  <a:effectLst/>
                  <a:uFillTx/>
                  <a:latin typeface="Century Gothic"/>
                  <a:ea typeface="Century Gothic"/>
                </a:rPr>
                <a:t>Потенциал грузооборота в год:</a:t>
              </a:r>
              <a:endParaRPr b="0" lang="ru-RU" sz="980" strike="noStrike" u="none">
                <a:solidFill>
                  <a:srgbClr val="000000"/>
                </a:solidFill>
                <a:effectLst/>
                <a:uFillTx/>
                <a:latin typeface="Arial"/>
              </a:endParaRPr>
            </a:p>
            <a:p>
              <a:pPr marL="457200" indent="-285120">
                <a:lnSpc>
                  <a:spcPct val="100000"/>
                </a:lnSpc>
                <a:spcBef>
                  <a:spcPts val="601"/>
                </a:spcBef>
                <a:buClr>
                  <a:srgbClr val="444444"/>
                </a:buClr>
                <a:buFont typeface="Century Gothic"/>
                <a:buChar char="●"/>
                <a:tabLst>
                  <a:tab algn="l" pos="0"/>
                </a:tabLst>
              </a:pPr>
              <a:r>
                <a:rPr b="0" lang="ru-RU" sz="900" strike="noStrike" u="none">
                  <a:solidFill>
                    <a:srgbClr val="444444"/>
                  </a:solidFill>
                  <a:effectLst/>
                  <a:uFillTx/>
                  <a:latin typeface="Century Gothic"/>
                  <a:ea typeface="Century Gothic"/>
                </a:rPr>
                <a:t>Погрузка в зерновозы: до 4.3 млн. тонн</a:t>
              </a:r>
              <a:endParaRPr b="0" lang="ru-RU" sz="900" strike="noStrike" u="none">
                <a:solidFill>
                  <a:srgbClr val="000000"/>
                </a:solidFill>
                <a:effectLst/>
                <a:uFillTx/>
                <a:latin typeface="Arial"/>
              </a:endParaRPr>
            </a:p>
            <a:p>
              <a:pPr marL="457200" indent="-285120">
                <a:lnSpc>
                  <a:spcPct val="100000"/>
                </a:lnSpc>
                <a:spcBef>
                  <a:spcPts val="400"/>
                </a:spcBef>
                <a:buClr>
                  <a:srgbClr val="444444"/>
                </a:buClr>
                <a:buFont typeface="Century Gothic"/>
                <a:buChar char="●"/>
                <a:tabLst>
                  <a:tab algn="l" pos="0"/>
                </a:tabLst>
              </a:pPr>
              <a:r>
                <a:rPr b="0" lang="ru-RU" sz="900" strike="noStrike" u="none">
                  <a:solidFill>
                    <a:srgbClr val="444444"/>
                  </a:solidFill>
                  <a:effectLst/>
                  <a:uFillTx/>
                  <a:latin typeface="Century Gothic"/>
                  <a:ea typeface="Century Gothic"/>
                </a:rPr>
                <a:t>Выгрузка из вагонов: до 3 млн. тонн</a:t>
              </a:r>
              <a:endParaRPr b="0" lang="ru-RU" sz="900" strike="noStrike" u="none">
                <a:solidFill>
                  <a:srgbClr val="000000"/>
                </a:solidFill>
                <a:effectLst/>
                <a:uFillTx/>
                <a:latin typeface="Arial"/>
              </a:endParaRPr>
            </a:p>
            <a:p>
              <a:pPr marL="457200" indent="-285120">
                <a:lnSpc>
                  <a:spcPct val="100000"/>
                </a:lnSpc>
                <a:spcBef>
                  <a:spcPts val="400"/>
                </a:spcBef>
                <a:buClr>
                  <a:srgbClr val="444444"/>
                </a:buClr>
                <a:buFont typeface="Century Gothic"/>
                <a:buChar char="●"/>
                <a:tabLst>
                  <a:tab algn="l" pos="0"/>
                </a:tabLst>
              </a:pPr>
              <a:r>
                <a:rPr b="0" lang="ru-RU" sz="900" strike="noStrike" u="none">
                  <a:solidFill>
                    <a:srgbClr val="444444"/>
                  </a:solidFill>
                  <a:effectLst/>
                  <a:uFillTx/>
                  <a:latin typeface="Century Gothic"/>
                  <a:ea typeface="Century Gothic"/>
                </a:rPr>
                <a:t>Обработка цистерн: до 1.2 млн. тонн</a:t>
              </a:r>
              <a:endParaRPr b="0" lang="ru-RU" sz="900" strike="noStrike" u="none">
                <a:solidFill>
                  <a:srgbClr val="000000"/>
                </a:solidFill>
                <a:effectLst/>
                <a:uFillTx/>
                <a:latin typeface="Arial"/>
              </a:endParaRPr>
            </a:p>
            <a:p>
              <a:pPr marL="457200" indent="-285120">
                <a:lnSpc>
                  <a:spcPct val="100000"/>
                </a:lnSpc>
                <a:spcBef>
                  <a:spcPts val="400"/>
                </a:spcBef>
                <a:buClr>
                  <a:srgbClr val="444444"/>
                </a:buClr>
                <a:buFont typeface="Century Gothic"/>
                <a:buChar char="●"/>
                <a:tabLst>
                  <a:tab algn="l" pos="0"/>
                </a:tabLst>
              </a:pPr>
              <a:r>
                <a:rPr b="0" lang="ru-RU" sz="900" strike="noStrike" u="none">
                  <a:solidFill>
                    <a:srgbClr val="444444"/>
                  </a:solidFill>
                  <a:effectLst/>
                  <a:uFillTx/>
                  <a:latin typeface="Century Gothic"/>
                  <a:ea typeface="Century Gothic"/>
                </a:rPr>
                <a:t>Погрузка фасованного груза: свыше 33 000 тонн</a:t>
              </a:r>
              <a:endParaRPr b="0" lang="ru-RU" sz="900" strike="noStrike" u="non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  <p:grpSp>
        <p:nvGrpSpPr>
          <p:cNvPr id="31" name="Google Shape;49;g3f9cdb36125_0_4"/>
          <p:cNvGrpSpPr/>
          <p:nvPr/>
        </p:nvGrpSpPr>
        <p:grpSpPr>
          <a:xfrm>
            <a:off x="4143600" y="5052240"/>
            <a:ext cx="7666560" cy="1224360"/>
            <a:chOff x="4143600" y="5052240"/>
            <a:chExt cx="7666560" cy="1224360"/>
          </a:xfrm>
        </p:grpSpPr>
        <p:sp>
          <p:nvSpPr>
            <p:cNvPr id="32" name="Google Shape;50;g3f9cdb36125_0_4"/>
            <p:cNvSpPr/>
            <p:nvPr/>
          </p:nvSpPr>
          <p:spPr>
            <a:xfrm>
              <a:off x="4143600" y="5052240"/>
              <a:ext cx="7666560" cy="1224360"/>
            </a:xfrm>
            <a:prstGeom prst="roundRect">
              <a:avLst>
                <a:gd name="adj" fmla="val 6857"/>
              </a:avLst>
            </a:prstGeom>
            <a:solidFill>
              <a:srgbClr val="f4f7fa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ru-RU" sz="1400" strike="noStrike" u="none">
                <a:solidFill>
                  <a:srgbClr val="000000"/>
                </a:solidFill>
                <a:effectLst/>
                <a:uFillTx/>
                <a:latin typeface="Arial"/>
                <a:ea typeface="Arial"/>
              </a:endParaRPr>
            </a:p>
          </p:txBody>
        </p:sp>
        <p:sp>
          <p:nvSpPr>
            <p:cNvPr id="33" name="Google Shape;51;g3f9cdb36125_0_4"/>
            <p:cNvSpPr/>
            <p:nvPr/>
          </p:nvSpPr>
          <p:spPr>
            <a:xfrm>
              <a:off x="4531680" y="5157360"/>
              <a:ext cx="6890040" cy="10144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r>
                <a:rPr b="1" lang="ru-RU" sz="1050" strike="noStrike" u="none">
                  <a:solidFill>
                    <a:srgbClr val="1e1a5f"/>
                  </a:solidFill>
                  <a:effectLst/>
                  <a:uFillTx/>
                  <a:latin typeface="Century Gothic"/>
                  <a:ea typeface="Century Gothic"/>
                </a:rPr>
                <a:t>Опасные производственные объекты</a:t>
              </a:r>
              <a:endParaRPr b="0" lang="ru-RU" sz="1050" strike="noStrike" u="none">
                <a:solidFill>
                  <a:srgbClr val="000000"/>
                </a:solidFill>
                <a:effectLst/>
                <a:uFillTx/>
                <a:latin typeface="Arial"/>
              </a:endParaRPr>
            </a:p>
            <a:p>
              <a:pPr>
                <a:lnSpc>
                  <a:spcPct val="100000"/>
                </a:lnSpc>
                <a:spcBef>
                  <a:spcPts val="400"/>
                </a:spcBef>
                <a:tabLst>
                  <a:tab algn="l" pos="0"/>
                </a:tabLst>
              </a:pPr>
              <a:r>
                <a:rPr b="1" lang="ru-RU" sz="810" strike="noStrike" u="none">
                  <a:solidFill>
                    <a:srgbClr val="00a859"/>
                  </a:solidFill>
                  <a:effectLst/>
                  <a:uFillTx/>
                  <a:latin typeface="Century Gothic"/>
                  <a:ea typeface="Century Gothic"/>
                </a:rPr>
                <a:t>Общее количество ОПО 16 шт:</a:t>
              </a:r>
              <a:endParaRPr b="0" lang="ru-RU" sz="810" strike="noStrike" u="none">
                <a:solidFill>
                  <a:srgbClr val="000000"/>
                </a:solidFill>
                <a:effectLst/>
                <a:uFillTx/>
                <a:latin typeface="Arial"/>
              </a:endParaRPr>
            </a:p>
            <a:p>
              <a:pPr marL="457200" indent="-277560">
                <a:lnSpc>
                  <a:spcPct val="100000"/>
                </a:lnSpc>
                <a:spcBef>
                  <a:spcPts val="601"/>
                </a:spcBef>
                <a:buClr>
                  <a:srgbClr val="444444"/>
                </a:buClr>
                <a:buFont typeface="Century Gothic"/>
                <a:buChar char="●"/>
                <a:tabLst>
                  <a:tab algn="l" pos="0"/>
                </a:tabLst>
              </a:pPr>
              <a:r>
                <a:rPr b="0" lang="ru-RU" sz="770" strike="noStrike" u="none">
                  <a:solidFill>
                    <a:srgbClr val="444444"/>
                  </a:solidFill>
                  <a:effectLst/>
                  <a:uFillTx/>
                  <a:latin typeface="Century Gothic"/>
                  <a:ea typeface="Century Gothic"/>
                </a:rPr>
                <a:t>Химически опасные производственные объекты</a:t>
              </a:r>
              <a:endParaRPr b="0" lang="ru-RU" sz="770" strike="noStrike" u="none">
                <a:solidFill>
                  <a:srgbClr val="000000"/>
                </a:solidFill>
                <a:effectLst/>
                <a:uFillTx/>
                <a:latin typeface="Arial"/>
              </a:endParaRPr>
            </a:p>
            <a:p>
              <a:pPr marL="457200" indent="-277560">
                <a:lnSpc>
                  <a:spcPct val="100000"/>
                </a:lnSpc>
                <a:spcBef>
                  <a:spcPts val="201"/>
                </a:spcBef>
                <a:buClr>
                  <a:srgbClr val="444444"/>
                </a:buClr>
                <a:buFont typeface="Century Gothic"/>
                <a:buChar char="●"/>
                <a:tabLst>
                  <a:tab algn="l" pos="0"/>
                </a:tabLst>
              </a:pPr>
              <a:r>
                <a:rPr b="0" lang="ru-RU" sz="770" strike="noStrike" u="none">
                  <a:solidFill>
                    <a:srgbClr val="444444"/>
                  </a:solidFill>
                  <a:effectLst/>
                  <a:uFillTx/>
                  <a:latin typeface="Century Gothic"/>
                  <a:ea typeface="Century Gothic"/>
                </a:rPr>
                <a:t>Объекты хранения растительного сырья</a:t>
              </a:r>
              <a:endParaRPr b="0" lang="ru-RU" sz="770" strike="noStrike" u="none">
                <a:solidFill>
                  <a:srgbClr val="000000"/>
                </a:solidFill>
                <a:effectLst/>
                <a:uFillTx/>
                <a:latin typeface="Arial"/>
              </a:endParaRPr>
            </a:p>
            <a:p>
              <a:pPr marL="457200" indent="-277560">
                <a:lnSpc>
                  <a:spcPct val="100000"/>
                </a:lnSpc>
                <a:spcBef>
                  <a:spcPts val="201"/>
                </a:spcBef>
                <a:buClr>
                  <a:srgbClr val="444444"/>
                </a:buClr>
                <a:buFont typeface="Century Gothic"/>
                <a:buChar char="●"/>
                <a:tabLst>
                  <a:tab algn="l" pos="0"/>
                </a:tabLst>
              </a:pPr>
              <a:r>
                <a:rPr b="0" lang="ru-RU" sz="770" strike="noStrike" u="none">
                  <a:solidFill>
                    <a:srgbClr val="444444"/>
                  </a:solidFill>
                  <a:effectLst/>
                  <a:uFillTx/>
                  <a:latin typeface="Century Gothic"/>
                  <a:ea typeface="Century Gothic"/>
                </a:rPr>
                <a:t>Газовое хозяйство</a:t>
              </a:r>
              <a:endParaRPr b="0" lang="ru-RU" sz="770" strike="noStrike" u="none">
                <a:solidFill>
                  <a:srgbClr val="000000"/>
                </a:solidFill>
                <a:effectLst/>
                <a:uFillTx/>
                <a:latin typeface="Arial"/>
              </a:endParaRPr>
            </a:p>
            <a:p>
              <a:pPr marL="457200" indent="-277560">
                <a:lnSpc>
                  <a:spcPct val="100000"/>
                </a:lnSpc>
                <a:spcBef>
                  <a:spcPts val="201"/>
                </a:spcBef>
                <a:buClr>
                  <a:srgbClr val="444444"/>
                </a:buClr>
                <a:buFont typeface="Century Gothic"/>
                <a:buChar char="●"/>
                <a:tabLst>
                  <a:tab algn="l" pos="0"/>
                </a:tabLst>
              </a:pPr>
              <a:r>
                <a:rPr b="0" lang="ru-RU" sz="770" strike="noStrike" u="none">
                  <a:solidFill>
                    <a:srgbClr val="444444"/>
                  </a:solidFill>
                  <a:effectLst/>
                  <a:uFillTx/>
                  <a:latin typeface="Century Gothic"/>
                  <a:ea typeface="Century Gothic"/>
                </a:rPr>
                <a:t>Подъемные сооружения</a:t>
              </a:r>
              <a:endParaRPr b="0" lang="ru-RU" sz="770" strike="noStrike" u="non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160200" y="133560"/>
            <a:ext cx="10485720" cy="410040"/>
          </a:xfrm>
          <a:prstGeom prst="rect">
            <a:avLst/>
          </a:prstGeom>
          <a:noFill/>
          <a:ln w="0">
            <a:noFill/>
          </a:ln>
        </p:spPr>
        <p:txBody>
          <a:bodyPr lIns="95400" rIns="0" tIns="0" bIns="0" anchor="ctr">
            <a:noAutofit/>
          </a:bodyPr>
          <a:p>
            <a:pPr indent="0">
              <a:lnSpc>
                <a:spcPct val="90000"/>
              </a:lnSpc>
              <a:buNone/>
              <a:tabLst>
                <a:tab algn="l" pos="0"/>
              </a:tabLst>
            </a:pPr>
            <a:r>
              <a:rPr b="1" lang="ru-RU" sz="2200" strike="noStrike" u="none">
                <a:solidFill>
                  <a:srgbClr val="1e1a5f"/>
                </a:solidFill>
                <a:effectLst/>
                <a:uFillTx/>
                <a:latin typeface="Century Gothic"/>
                <a:ea typeface="Century Gothic"/>
              </a:rPr>
              <a:t>Структура производственного контроля</a:t>
            </a:r>
            <a:endParaRPr b="0" lang="ru-RU" sz="2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grpSp>
        <p:nvGrpSpPr>
          <p:cNvPr id="35" name="Google Shape;58;g3f9cdb36125_0_9"/>
          <p:cNvGrpSpPr/>
          <p:nvPr/>
        </p:nvGrpSpPr>
        <p:grpSpPr>
          <a:xfrm>
            <a:off x="666720" y="1047600"/>
            <a:ext cx="10857600" cy="427680"/>
            <a:chOff x="666720" y="1047600"/>
            <a:chExt cx="10857600" cy="427680"/>
          </a:xfrm>
        </p:grpSpPr>
        <p:sp>
          <p:nvSpPr>
            <p:cNvPr id="36" name="Google Shape;59;g3f9cdb36125_0_9"/>
            <p:cNvSpPr/>
            <p:nvPr/>
          </p:nvSpPr>
          <p:spPr>
            <a:xfrm>
              <a:off x="666720" y="1047600"/>
              <a:ext cx="10857600" cy="4276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ru-RU" sz="1400" strike="noStrike" u="none">
                <a:solidFill>
                  <a:srgbClr val="000000"/>
                </a:solidFill>
                <a:effectLst/>
                <a:uFillTx/>
                <a:latin typeface="Arial"/>
                <a:ea typeface="Arial"/>
              </a:endParaRPr>
            </a:p>
          </p:txBody>
        </p:sp>
        <p:sp>
          <p:nvSpPr>
            <p:cNvPr id="37" name="Google Shape;60;g3f9cdb36125_0_9"/>
            <p:cNvSpPr/>
            <p:nvPr/>
          </p:nvSpPr>
          <p:spPr>
            <a:xfrm>
              <a:off x="666720" y="1047600"/>
              <a:ext cx="10857600" cy="4276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r>
                <a:rPr b="0" lang="ru-RU" sz="1300" strike="noStrike" u="none">
                  <a:solidFill>
                    <a:srgbClr val="555555"/>
                  </a:solidFill>
                  <a:effectLst/>
                  <a:uFillTx/>
                  <a:latin typeface="Century Gothic"/>
                  <a:ea typeface="Century Gothic"/>
                </a:rPr>
                <a:t>Производственный контроль в части контрольно-надзорной деятельности состоит из 3-х последовательных этапов:</a:t>
              </a:r>
              <a:endParaRPr b="0" lang="ru-RU" sz="1300" strike="noStrike" u="non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  <p:grpSp>
        <p:nvGrpSpPr>
          <p:cNvPr id="38" name="Google Shape;61;g3f9cdb36125_0_9"/>
          <p:cNvGrpSpPr/>
          <p:nvPr/>
        </p:nvGrpSpPr>
        <p:grpSpPr>
          <a:xfrm>
            <a:off x="666720" y="1619280"/>
            <a:ext cx="10857600" cy="4570920"/>
            <a:chOff x="666720" y="1619280"/>
            <a:chExt cx="10857600" cy="4570920"/>
          </a:xfrm>
        </p:grpSpPr>
        <p:sp>
          <p:nvSpPr>
            <p:cNvPr id="39" name="Google Shape;62;g3f9cdb36125_0_9"/>
            <p:cNvSpPr/>
            <p:nvPr/>
          </p:nvSpPr>
          <p:spPr>
            <a:xfrm>
              <a:off x="666720" y="1619280"/>
              <a:ext cx="3427920" cy="4570920"/>
            </a:xfrm>
            <a:prstGeom prst="roundRect">
              <a:avLst>
                <a:gd name="adj" fmla="val 3333"/>
              </a:avLst>
            </a:prstGeom>
            <a:solidFill>
              <a:srgbClr val="f4f7fa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ru-RU" sz="1400" strike="noStrike" u="none">
                <a:solidFill>
                  <a:srgbClr val="000000"/>
                </a:solidFill>
                <a:effectLst/>
                <a:uFillTx/>
                <a:latin typeface="Arial"/>
                <a:ea typeface="Arial"/>
              </a:endParaRPr>
            </a:p>
          </p:txBody>
        </p:sp>
        <p:sp>
          <p:nvSpPr>
            <p:cNvPr id="40" name="Google Shape;63;g3f9cdb36125_0_9" descr="A professional industrial supervisor or shift leader in high-visibility vest and helmet inspecting equipment with a tablet at a modern, clean production facility, bright lighting."/>
            <p:cNvSpPr/>
            <p:nvPr/>
          </p:nvSpPr>
          <p:spPr>
            <a:xfrm>
              <a:off x="809640" y="1762200"/>
              <a:ext cx="3142440" cy="1761120"/>
            </a:xfrm>
            <a:prstGeom prst="roundRect">
              <a:avLst>
                <a:gd name="adj" fmla="val 5405"/>
              </a:avLst>
            </a:prstGeom>
            <a:blipFill rotWithShape="0">
              <a:blip r:embed="rId1"/>
              <a:srcRect/>
              <a:stretch/>
            </a:blip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5000" bIns="45000" anchor="t">
              <a:noAutofit/>
            </a:bodyPr>
            <a:p>
              <a:pPr>
                <a:lnSpc>
                  <a:spcPct val="100000"/>
                </a:lnSpc>
              </a:pPr>
              <a:endPara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41" name="Google Shape;64;g3f9cdb36125_0_9"/>
            <p:cNvSpPr/>
            <p:nvPr/>
          </p:nvSpPr>
          <p:spPr>
            <a:xfrm>
              <a:off x="809640" y="3666960"/>
              <a:ext cx="3142440" cy="238032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r>
                <a:rPr b="1" lang="ru-RU" sz="3600" strike="noStrike" u="none">
                  <a:solidFill>
                    <a:srgbClr val="00a859"/>
                  </a:solidFill>
                  <a:effectLst/>
                  <a:uFillTx/>
                  <a:latin typeface="Century Gothic"/>
                  <a:ea typeface="Century Gothic"/>
                </a:rPr>
                <a:t>01</a:t>
              </a:r>
              <a:endParaRPr b="0" lang="ru-RU" sz="3600" strike="noStrike" u="none">
                <a:solidFill>
                  <a:srgbClr val="000000"/>
                </a:solidFill>
                <a:effectLst/>
                <a:uFillTx/>
                <a:latin typeface="Arial"/>
              </a:endParaRPr>
            </a:p>
            <a:p>
              <a:pPr>
                <a:lnSpc>
                  <a:spcPct val="100000"/>
                </a:lnSpc>
                <a:spcBef>
                  <a:spcPts val="374"/>
                </a:spcBef>
                <a:tabLst>
                  <a:tab algn="l" pos="0"/>
                </a:tabLst>
              </a:pPr>
              <a:r>
                <a:rPr b="1" lang="ru-RU" sz="1300" strike="noStrike" u="none">
                  <a:solidFill>
                    <a:srgbClr val="00a859"/>
                  </a:solidFill>
                  <a:effectLst/>
                  <a:uFillTx/>
                  <a:latin typeface="Century Gothic"/>
                  <a:ea typeface="Century Gothic"/>
                </a:rPr>
                <a:t>1 этап</a:t>
              </a:r>
              <a:endParaRPr b="0" lang="ru-RU" sz="1300" strike="noStrike" u="none">
                <a:solidFill>
                  <a:srgbClr val="000000"/>
                </a:solidFill>
                <a:effectLst/>
                <a:uFillTx/>
                <a:latin typeface="Arial"/>
              </a:endParaRPr>
            </a:p>
            <a:p>
              <a:pPr>
                <a:lnSpc>
                  <a:spcPct val="100000"/>
                </a:lnSpc>
                <a:spcBef>
                  <a:spcPts val="601"/>
                </a:spcBef>
                <a:tabLst>
                  <a:tab algn="l" pos="0"/>
                </a:tabLst>
              </a:pPr>
              <a:r>
                <a:rPr b="1" lang="ru-RU" sz="1800" strike="noStrike" u="none">
                  <a:solidFill>
                    <a:srgbClr val="1e1a5f"/>
                  </a:solidFill>
                  <a:effectLst/>
                  <a:uFillTx/>
                  <a:latin typeface="Century Gothic"/>
                  <a:ea typeface="Century Gothic"/>
                </a:rPr>
                <a:t>Сменные руководители</a:t>
              </a:r>
              <a:endPara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endParaRPr>
            </a:p>
            <a:p>
              <a:pPr>
                <a:lnSpc>
                  <a:spcPct val="100000"/>
                </a:lnSpc>
                <a:spcBef>
                  <a:spcPts val="901"/>
                </a:spcBef>
                <a:tabLst>
                  <a:tab algn="l" pos="0"/>
                </a:tabLst>
              </a:pPr>
              <a:r>
                <a:rPr b="0" lang="ru-RU" sz="1100" strike="noStrike" u="none">
                  <a:solidFill>
                    <a:srgbClr val="555555"/>
                  </a:solidFill>
                  <a:effectLst/>
                  <a:uFillTx/>
                  <a:latin typeface="Century Gothic"/>
                  <a:ea typeface="Century Gothic"/>
                </a:rPr>
                <a:t>Контроль осуществляется непосредственно на рабочем месте ежесменно.</a:t>
              </a:r>
              <a:endParaRPr b="0" lang="ru-RU" sz="1100" strike="noStrike" u="non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42" name="Google Shape;65;g3f9cdb36125_0_9"/>
            <p:cNvSpPr/>
            <p:nvPr/>
          </p:nvSpPr>
          <p:spPr>
            <a:xfrm>
              <a:off x="4381560" y="1619280"/>
              <a:ext cx="3427920" cy="4570920"/>
            </a:xfrm>
            <a:prstGeom prst="roundRect">
              <a:avLst>
                <a:gd name="adj" fmla="val 3333"/>
              </a:avLst>
            </a:prstGeom>
            <a:solidFill>
              <a:srgbClr val="f4f7fa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ru-RU" sz="1400" strike="noStrike" u="none">
                <a:solidFill>
                  <a:srgbClr val="000000"/>
                </a:solidFill>
                <a:effectLst/>
                <a:uFillTx/>
                <a:latin typeface="Arial"/>
                <a:ea typeface="Arial"/>
              </a:endParaRPr>
            </a:p>
          </p:txBody>
        </p:sp>
        <p:sp>
          <p:nvSpPr>
            <p:cNvPr id="43" name="Google Shape;66;g3f9cdb36125_0_9" descr="A professional manager or department head in business casual attire with a safety helmet, reviewing a checklist on a digital tablet in a clean warehouse or logistics center."/>
            <p:cNvSpPr/>
            <p:nvPr/>
          </p:nvSpPr>
          <p:spPr>
            <a:xfrm>
              <a:off x="4524480" y="1762200"/>
              <a:ext cx="3142440" cy="1761120"/>
            </a:xfrm>
            <a:prstGeom prst="roundRect">
              <a:avLst>
                <a:gd name="adj" fmla="val 5405"/>
              </a:avLst>
            </a:prstGeom>
            <a:blipFill rotWithShape="0">
              <a:blip r:embed="rId2"/>
              <a:srcRect/>
              <a:stretch/>
            </a:blip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5000" bIns="45000" anchor="t">
              <a:noAutofit/>
            </a:bodyPr>
            <a:p>
              <a:pPr>
                <a:lnSpc>
                  <a:spcPct val="100000"/>
                </a:lnSpc>
              </a:pPr>
              <a:endPara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44" name="Google Shape;67;g3f9cdb36125_0_9"/>
            <p:cNvSpPr/>
            <p:nvPr/>
          </p:nvSpPr>
          <p:spPr>
            <a:xfrm>
              <a:off x="4524480" y="3666960"/>
              <a:ext cx="3142440" cy="238032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r>
                <a:rPr b="1" lang="ru-RU" sz="3600" strike="noStrike" u="none">
                  <a:solidFill>
                    <a:srgbClr val="00a859"/>
                  </a:solidFill>
                  <a:effectLst/>
                  <a:uFillTx/>
                  <a:latin typeface="Century Gothic"/>
                  <a:ea typeface="Century Gothic"/>
                </a:rPr>
                <a:t>02</a:t>
              </a:r>
              <a:endParaRPr b="0" lang="ru-RU" sz="3600" strike="noStrike" u="none">
                <a:solidFill>
                  <a:srgbClr val="000000"/>
                </a:solidFill>
                <a:effectLst/>
                <a:uFillTx/>
                <a:latin typeface="Arial"/>
              </a:endParaRPr>
            </a:p>
            <a:p>
              <a:pPr>
                <a:lnSpc>
                  <a:spcPct val="100000"/>
                </a:lnSpc>
                <a:spcBef>
                  <a:spcPts val="374"/>
                </a:spcBef>
                <a:tabLst>
                  <a:tab algn="l" pos="0"/>
                </a:tabLst>
              </a:pPr>
              <a:r>
                <a:rPr b="1" lang="ru-RU" sz="1300" strike="noStrike" u="none">
                  <a:solidFill>
                    <a:srgbClr val="00a859"/>
                  </a:solidFill>
                  <a:effectLst/>
                  <a:uFillTx/>
                  <a:latin typeface="Century Gothic"/>
                  <a:ea typeface="Century Gothic"/>
                </a:rPr>
                <a:t>2 этап</a:t>
              </a:r>
              <a:endParaRPr b="0" lang="ru-RU" sz="1300" strike="noStrike" u="none">
                <a:solidFill>
                  <a:srgbClr val="000000"/>
                </a:solidFill>
                <a:effectLst/>
                <a:uFillTx/>
                <a:latin typeface="Arial"/>
              </a:endParaRPr>
            </a:p>
            <a:p>
              <a:pPr>
                <a:lnSpc>
                  <a:spcPct val="100000"/>
                </a:lnSpc>
                <a:spcBef>
                  <a:spcPts val="601"/>
                </a:spcBef>
                <a:tabLst>
                  <a:tab algn="l" pos="0"/>
                </a:tabLst>
              </a:pPr>
              <a:r>
                <a:rPr b="1" lang="ru-RU" sz="1800" strike="noStrike" u="none">
                  <a:solidFill>
                    <a:srgbClr val="1e1a5f"/>
                  </a:solidFill>
                  <a:effectLst/>
                  <a:uFillTx/>
                  <a:latin typeface="Century Gothic"/>
                  <a:ea typeface="Century Gothic"/>
                </a:rPr>
                <a:t>Руководители подразделений</a:t>
              </a:r>
              <a:endPara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endParaRPr>
            </a:p>
            <a:p>
              <a:pPr>
                <a:lnSpc>
                  <a:spcPct val="100000"/>
                </a:lnSpc>
                <a:spcBef>
                  <a:spcPts val="901"/>
                </a:spcBef>
                <a:tabLst>
                  <a:tab algn="l" pos="0"/>
                </a:tabLst>
              </a:pPr>
              <a:r>
                <a:rPr b="0" lang="ru-RU" sz="1100" strike="noStrike" u="none">
                  <a:solidFill>
                    <a:srgbClr val="555555"/>
                  </a:solidFill>
                  <a:effectLst/>
                  <a:uFillTx/>
                  <a:latin typeface="Century Gothic"/>
                  <a:ea typeface="Century Gothic"/>
                </a:rPr>
                <a:t>Регулярный контроль процессов и оборудования ежемесячно по утвержденному чек-листу.</a:t>
              </a:r>
              <a:endParaRPr b="0" lang="ru-RU" sz="1100" strike="noStrike" u="non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45" name="Google Shape;68;g3f9cdb36125_0_9"/>
            <p:cNvSpPr/>
            <p:nvPr/>
          </p:nvSpPr>
          <p:spPr>
            <a:xfrm>
              <a:off x="8096400" y="1619280"/>
              <a:ext cx="3427920" cy="4570920"/>
            </a:xfrm>
            <a:prstGeom prst="roundRect">
              <a:avLst>
                <a:gd name="adj" fmla="val 3333"/>
              </a:avLst>
            </a:prstGeom>
            <a:solidFill>
              <a:srgbClr val="f4f7fa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ru-RU" sz="1400" strike="noStrike" u="none">
                <a:solidFill>
                  <a:srgbClr val="000000"/>
                </a:solidFill>
                <a:effectLst/>
                <a:uFillTx/>
                <a:latin typeface="Arial"/>
                <a:ea typeface="Arial"/>
              </a:endParaRPr>
            </a:p>
          </p:txBody>
        </p:sp>
        <p:sp>
          <p:nvSpPr>
            <p:cNvPr id="46" name="Google Shape;69;g3f9cdb36125_0_9" descr="A diverse team of industrial safety experts and engineers in helmets discussing papers and digital plans on a clipboard inside a modern clean agricultural or production plant."/>
            <p:cNvSpPr/>
            <p:nvPr/>
          </p:nvSpPr>
          <p:spPr>
            <a:xfrm>
              <a:off x="8238960" y="1762200"/>
              <a:ext cx="3142440" cy="1761120"/>
            </a:xfrm>
            <a:prstGeom prst="roundRect">
              <a:avLst>
                <a:gd name="adj" fmla="val 5405"/>
              </a:avLst>
            </a:prstGeom>
            <a:blipFill rotWithShape="0">
              <a:blip r:embed="rId3"/>
              <a:srcRect/>
              <a:stretch/>
            </a:blip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5000" bIns="45000" anchor="t">
              <a:noAutofit/>
            </a:bodyPr>
            <a:p>
              <a:pPr>
                <a:lnSpc>
                  <a:spcPct val="100000"/>
                </a:lnSpc>
              </a:pPr>
              <a:endPara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47" name="Google Shape;70;g3f9cdb36125_0_9"/>
            <p:cNvSpPr/>
            <p:nvPr/>
          </p:nvSpPr>
          <p:spPr>
            <a:xfrm>
              <a:off x="8238960" y="3666960"/>
              <a:ext cx="3142440" cy="238032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r>
                <a:rPr b="1" lang="ru-RU" sz="3600" strike="noStrike" u="none">
                  <a:solidFill>
                    <a:srgbClr val="00a859"/>
                  </a:solidFill>
                  <a:effectLst/>
                  <a:uFillTx/>
                  <a:latin typeface="Century Gothic"/>
                  <a:ea typeface="Century Gothic"/>
                </a:rPr>
                <a:t>03</a:t>
              </a:r>
              <a:endParaRPr b="0" lang="ru-RU" sz="3600" strike="noStrike" u="none">
                <a:solidFill>
                  <a:srgbClr val="000000"/>
                </a:solidFill>
                <a:effectLst/>
                <a:uFillTx/>
                <a:latin typeface="Arial"/>
              </a:endParaRPr>
            </a:p>
            <a:p>
              <a:pPr>
                <a:lnSpc>
                  <a:spcPct val="100000"/>
                </a:lnSpc>
                <a:spcBef>
                  <a:spcPts val="374"/>
                </a:spcBef>
                <a:tabLst>
                  <a:tab algn="l" pos="0"/>
                </a:tabLst>
              </a:pPr>
              <a:r>
                <a:rPr b="1" lang="ru-RU" sz="1300" strike="noStrike" u="none">
                  <a:solidFill>
                    <a:srgbClr val="00a859"/>
                  </a:solidFill>
                  <a:effectLst/>
                  <a:uFillTx/>
                  <a:latin typeface="Century Gothic"/>
                  <a:ea typeface="Century Gothic"/>
                </a:rPr>
                <a:t>3 этап</a:t>
              </a:r>
              <a:endParaRPr b="0" lang="ru-RU" sz="1300" strike="noStrike" u="none">
                <a:solidFill>
                  <a:srgbClr val="000000"/>
                </a:solidFill>
                <a:effectLst/>
                <a:uFillTx/>
                <a:latin typeface="Arial"/>
              </a:endParaRPr>
            </a:p>
            <a:p>
              <a:pPr>
                <a:lnSpc>
                  <a:spcPct val="100000"/>
                </a:lnSpc>
                <a:spcBef>
                  <a:spcPts val="601"/>
                </a:spcBef>
                <a:tabLst>
                  <a:tab algn="l" pos="0"/>
                </a:tabLst>
              </a:pPr>
              <a:r>
                <a:rPr b="1" lang="ru-RU" sz="1800" strike="noStrike" u="none">
                  <a:solidFill>
                    <a:srgbClr val="1e1a5f"/>
                  </a:solidFill>
                  <a:effectLst/>
                  <a:uFillTx/>
                  <a:latin typeface="Century Gothic"/>
                  <a:ea typeface="Century Gothic"/>
                </a:rPr>
                <a:t>Комиссия</a:t>
              </a:r>
              <a:endPara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endParaRPr>
            </a:p>
            <a:p>
              <a:pPr>
                <a:lnSpc>
                  <a:spcPct val="100000"/>
                </a:lnSpc>
                <a:spcBef>
                  <a:spcPts val="901"/>
                </a:spcBef>
                <a:tabLst>
                  <a:tab algn="l" pos="0"/>
                </a:tabLst>
              </a:pPr>
              <a:r>
                <a:rPr b="0" lang="ru-RU" sz="1100" strike="noStrike" u="none">
                  <a:solidFill>
                    <a:srgbClr val="555555"/>
                  </a:solidFill>
                  <a:effectLst/>
                  <a:uFillTx/>
                  <a:latin typeface="Century Gothic"/>
                  <a:ea typeface="Century Gothic"/>
                </a:rPr>
                <a:t>Комплексный плановый контроль по утвержденному графику в составе специализированной комиссии.</a:t>
              </a:r>
              <a:endParaRPr b="0" lang="ru-RU" sz="1100" strike="noStrike" u="non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PlaceHolder 1"/>
          <p:cNvSpPr>
            <a:spLocks noGrp="1"/>
          </p:cNvSpPr>
          <p:nvPr>
            <p:ph type="title"/>
          </p:nvPr>
        </p:nvSpPr>
        <p:spPr>
          <a:xfrm>
            <a:off x="160200" y="147600"/>
            <a:ext cx="10485720" cy="410040"/>
          </a:xfrm>
          <a:prstGeom prst="rect">
            <a:avLst/>
          </a:prstGeom>
          <a:noFill/>
          <a:ln w="0">
            <a:noFill/>
          </a:ln>
        </p:spPr>
        <p:txBody>
          <a:bodyPr lIns="95400" rIns="0" tIns="0" bIns="0" anchor="ctr">
            <a:noAutofit/>
          </a:bodyPr>
          <a:p>
            <a:pPr indent="0">
              <a:lnSpc>
                <a:spcPct val="90000"/>
              </a:lnSpc>
              <a:buNone/>
              <a:tabLst>
                <a:tab algn="l" pos="0"/>
              </a:tabLst>
            </a:pPr>
            <a:r>
              <a:rPr b="1" lang="ru-RU" sz="2200" strike="noStrike" u="none">
                <a:solidFill>
                  <a:srgbClr val="1e1a5f"/>
                </a:solidFill>
                <a:effectLst/>
                <a:uFillTx/>
                <a:latin typeface="Century Gothic"/>
                <a:ea typeface="Century Gothic"/>
              </a:rPr>
              <a:t>Проблемы и решения при организации ПК</a:t>
            </a:r>
            <a:endParaRPr b="0" lang="ru-RU" sz="2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grpSp>
        <p:nvGrpSpPr>
          <p:cNvPr id="49" name="Google Shape;77;g3f9cdb36125_0_14"/>
          <p:cNvGrpSpPr/>
          <p:nvPr/>
        </p:nvGrpSpPr>
        <p:grpSpPr>
          <a:xfrm>
            <a:off x="666720" y="1143000"/>
            <a:ext cx="5142600" cy="2189880"/>
            <a:chOff x="666720" y="1143000"/>
            <a:chExt cx="5142600" cy="2189880"/>
          </a:xfrm>
        </p:grpSpPr>
        <p:sp>
          <p:nvSpPr>
            <p:cNvPr id="50" name="Google Shape;78;g3f9cdb36125_0_14"/>
            <p:cNvSpPr/>
            <p:nvPr/>
          </p:nvSpPr>
          <p:spPr>
            <a:xfrm>
              <a:off x="666720" y="1143000"/>
              <a:ext cx="5142600" cy="2189880"/>
            </a:xfrm>
            <a:prstGeom prst="roundRect">
              <a:avLst>
                <a:gd name="adj" fmla="val 5216"/>
              </a:avLst>
            </a:prstGeom>
            <a:solidFill>
              <a:srgbClr val="f4f7fa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ru-RU" sz="1400" strike="noStrike" u="none">
                <a:solidFill>
                  <a:srgbClr val="000000"/>
                </a:solidFill>
                <a:effectLst/>
                <a:uFillTx/>
                <a:latin typeface="Arial"/>
                <a:ea typeface="Arial"/>
              </a:endParaRPr>
            </a:p>
          </p:txBody>
        </p:sp>
        <p:sp>
          <p:nvSpPr>
            <p:cNvPr id="51" name="Google Shape;79;g3f9cdb36125_0_14"/>
            <p:cNvSpPr/>
            <p:nvPr/>
          </p:nvSpPr>
          <p:spPr>
            <a:xfrm>
              <a:off x="2333520" y="1333440"/>
              <a:ext cx="3189600" cy="180864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r>
                <a:rPr b="1" lang="ru-RU" sz="1300" strike="noStrike" u="none">
                  <a:solidFill>
                    <a:srgbClr val="1e1a5f"/>
                  </a:solidFill>
                  <a:effectLst/>
                  <a:uFillTx/>
                  <a:latin typeface="Century Gothic"/>
                  <a:ea typeface="Century Gothic"/>
                </a:rPr>
                <a:t>01. Участие членов комиссии в проверках</a:t>
              </a:r>
              <a:endParaRPr b="0" lang="ru-RU" sz="1300" strike="noStrike" u="none">
                <a:solidFill>
                  <a:srgbClr val="000000"/>
                </a:solidFill>
                <a:effectLst/>
                <a:uFillTx/>
                <a:latin typeface="Arial"/>
              </a:endParaRPr>
            </a:p>
            <a:p>
              <a:pPr>
                <a:lnSpc>
                  <a:spcPct val="100000"/>
                </a:lnSpc>
                <a:spcBef>
                  <a:spcPts val="799"/>
                </a:spcBef>
                <a:tabLst>
                  <a:tab algn="l" pos="0"/>
                </a:tabLst>
              </a:pPr>
              <a:r>
                <a:rPr b="1" lang="ru-RU" sz="1100" strike="noStrike" u="none">
                  <a:solidFill>
                    <a:srgbClr val="00a859"/>
                  </a:solidFill>
                  <a:effectLst/>
                  <a:uFillTx/>
                  <a:latin typeface="Century Gothic"/>
                  <a:ea typeface="Century Gothic"/>
                </a:rPr>
                <a:t>Решение:</a:t>
              </a:r>
              <a:r>
                <a:rPr b="0" lang="ru-RU" sz="1100" strike="noStrike" u="none">
                  <a:solidFill>
                    <a:srgbClr val="555555"/>
                  </a:solidFill>
                  <a:effectLst/>
                  <a:uFillTx/>
                  <a:latin typeface="Century Gothic"/>
                  <a:ea typeface="Century Gothic"/>
                </a:rPr>
                <a:t> Изменение формы предписания на акт, с указанием проверяемых вопросов и результатов проверки (есть/нет замечаний)</a:t>
              </a:r>
              <a:endParaRPr b="0" lang="ru-RU" sz="1100" strike="noStrike" u="non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52" name="Google Shape;80;g3f9cdb36125_0_14" descr="A professional corporate audit or quality control inspection in progress, a person holding a digital tablet examining machinery in a modern, clean agricultural or industrial facility, realistic style, bright lighting."/>
            <p:cNvSpPr/>
            <p:nvPr/>
          </p:nvSpPr>
          <p:spPr>
            <a:xfrm>
              <a:off x="762120" y="1238400"/>
              <a:ext cx="1427760" cy="1999080"/>
            </a:xfrm>
            <a:prstGeom prst="roundRect">
              <a:avLst>
                <a:gd name="adj" fmla="val 8000"/>
              </a:avLst>
            </a:prstGeom>
            <a:blipFill rotWithShape="0">
              <a:blip r:embed="rId1"/>
              <a:srcRect/>
              <a:stretch/>
            </a:blip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5000" bIns="45000" anchor="t">
              <a:noAutofit/>
            </a:bodyPr>
            <a:p>
              <a:pPr>
                <a:lnSpc>
                  <a:spcPct val="100000"/>
                </a:lnSpc>
              </a:pPr>
              <a:endPara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  <p:grpSp>
        <p:nvGrpSpPr>
          <p:cNvPr id="53" name="Google Shape;81;g3f9cdb36125_0_14"/>
          <p:cNvGrpSpPr/>
          <p:nvPr/>
        </p:nvGrpSpPr>
        <p:grpSpPr>
          <a:xfrm>
            <a:off x="6381720" y="1143000"/>
            <a:ext cx="5142600" cy="2189880"/>
            <a:chOff x="6381720" y="1143000"/>
            <a:chExt cx="5142600" cy="2189880"/>
          </a:xfrm>
        </p:grpSpPr>
        <p:sp>
          <p:nvSpPr>
            <p:cNvPr id="54" name="Google Shape;82;g3f9cdb36125_0_14"/>
            <p:cNvSpPr/>
            <p:nvPr/>
          </p:nvSpPr>
          <p:spPr>
            <a:xfrm>
              <a:off x="6381720" y="1143000"/>
              <a:ext cx="5142600" cy="2189880"/>
            </a:xfrm>
            <a:prstGeom prst="roundRect">
              <a:avLst>
                <a:gd name="adj" fmla="val 5216"/>
              </a:avLst>
            </a:prstGeom>
            <a:solidFill>
              <a:srgbClr val="f4f7fa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ru-RU" sz="1400" strike="noStrike" u="none">
                <a:solidFill>
                  <a:srgbClr val="000000"/>
                </a:solidFill>
                <a:effectLst/>
                <a:uFillTx/>
                <a:latin typeface="Arial"/>
                <a:ea typeface="Arial"/>
              </a:endParaRPr>
            </a:p>
          </p:txBody>
        </p:sp>
        <p:sp>
          <p:nvSpPr>
            <p:cNvPr id="55" name="Google Shape;83;g3f9cdb36125_0_14"/>
            <p:cNvSpPr/>
            <p:nvPr/>
          </p:nvSpPr>
          <p:spPr>
            <a:xfrm>
              <a:off x="8048520" y="1333440"/>
              <a:ext cx="3189600" cy="180864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r>
                <a:rPr b="1" lang="ru-RU" sz="1300" strike="noStrike" u="none">
                  <a:solidFill>
                    <a:srgbClr val="1e1a5f"/>
                  </a:solidFill>
                  <a:effectLst/>
                  <a:uFillTx/>
                  <a:latin typeface="Century Gothic"/>
                  <a:ea typeface="Century Gothic"/>
                </a:rPr>
                <a:t>02. Большое количество мероприятий для отслеживания</a:t>
              </a:r>
              <a:endParaRPr b="0" lang="ru-RU" sz="1300" strike="noStrike" u="none">
                <a:solidFill>
                  <a:srgbClr val="000000"/>
                </a:solidFill>
                <a:effectLst/>
                <a:uFillTx/>
                <a:latin typeface="Arial"/>
              </a:endParaRPr>
            </a:p>
            <a:p>
              <a:pPr>
                <a:lnSpc>
                  <a:spcPct val="100000"/>
                </a:lnSpc>
                <a:spcBef>
                  <a:spcPts val="799"/>
                </a:spcBef>
                <a:tabLst>
                  <a:tab algn="l" pos="0"/>
                </a:tabLst>
              </a:pPr>
              <a:r>
                <a:rPr b="1" lang="ru-RU" sz="1100" strike="noStrike" u="none">
                  <a:solidFill>
                    <a:srgbClr val="00a859"/>
                  </a:solidFill>
                  <a:effectLst/>
                  <a:uFillTx/>
                  <a:latin typeface="Century Gothic"/>
                  <a:ea typeface="Century Gothic"/>
                </a:rPr>
                <a:t>Решение:</a:t>
              </a:r>
              <a:r>
                <a:rPr b="0" lang="ru-RU" sz="1100" strike="noStrike" u="none">
                  <a:solidFill>
                    <a:srgbClr val="555555"/>
                  </a:solidFill>
                  <a:effectLst/>
                  <a:uFillTx/>
                  <a:latin typeface="Century Gothic"/>
                  <a:ea typeface="Century Gothic"/>
                </a:rPr>
                <a:t> Перевод работы с актами в систему электронного документооборота (автоматический контроль сроков, согласование актов)</a:t>
              </a:r>
              <a:endParaRPr b="0" lang="ru-RU" sz="1100" strike="noStrike" u="non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56" name="Google Shape;84;g3f9cdb36125_0_14" descr="An electronic document management system interface, modern office workflow tracking, digital document being signed or routed on a clean glass screen with corporate soft lighting, sleek technology concept."/>
            <p:cNvSpPr/>
            <p:nvPr/>
          </p:nvSpPr>
          <p:spPr>
            <a:xfrm>
              <a:off x="6477120" y="1238400"/>
              <a:ext cx="1427760" cy="1999080"/>
            </a:xfrm>
            <a:prstGeom prst="roundRect">
              <a:avLst>
                <a:gd name="adj" fmla="val 8000"/>
              </a:avLst>
            </a:prstGeom>
            <a:blipFill rotWithShape="0">
              <a:blip r:embed="rId2"/>
              <a:srcRect/>
              <a:stretch/>
            </a:blip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5000" bIns="45000" anchor="t">
              <a:noAutofit/>
            </a:bodyPr>
            <a:p>
              <a:pPr>
                <a:lnSpc>
                  <a:spcPct val="100000"/>
                </a:lnSpc>
              </a:pPr>
              <a:endPara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  <p:grpSp>
        <p:nvGrpSpPr>
          <p:cNvPr id="57" name="Google Shape;85;g3f9cdb36125_0_14"/>
          <p:cNvGrpSpPr/>
          <p:nvPr/>
        </p:nvGrpSpPr>
        <p:grpSpPr>
          <a:xfrm>
            <a:off x="666720" y="3714840"/>
            <a:ext cx="5142600" cy="2189880"/>
            <a:chOff x="666720" y="3714840"/>
            <a:chExt cx="5142600" cy="2189880"/>
          </a:xfrm>
        </p:grpSpPr>
        <p:sp>
          <p:nvSpPr>
            <p:cNvPr id="58" name="Google Shape;86;g3f9cdb36125_0_14"/>
            <p:cNvSpPr/>
            <p:nvPr/>
          </p:nvSpPr>
          <p:spPr>
            <a:xfrm>
              <a:off x="666720" y="3714840"/>
              <a:ext cx="5142600" cy="2189880"/>
            </a:xfrm>
            <a:prstGeom prst="roundRect">
              <a:avLst>
                <a:gd name="adj" fmla="val 5216"/>
              </a:avLst>
            </a:prstGeom>
            <a:solidFill>
              <a:srgbClr val="f4f7fa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ru-RU" sz="1400" strike="noStrike" u="none">
                <a:solidFill>
                  <a:srgbClr val="000000"/>
                </a:solidFill>
                <a:effectLst/>
                <a:uFillTx/>
                <a:latin typeface="Arial"/>
                <a:ea typeface="Arial"/>
              </a:endParaRPr>
            </a:p>
          </p:txBody>
        </p:sp>
        <p:sp>
          <p:nvSpPr>
            <p:cNvPr id="59" name="Google Shape;87;g3f9cdb36125_0_14"/>
            <p:cNvSpPr/>
            <p:nvPr/>
          </p:nvSpPr>
          <p:spPr>
            <a:xfrm>
              <a:off x="2333520" y="3905280"/>
              <a:ext cx="3189600" cy="180864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r>
                <a:rPr b="1" lang="ru-RU" sz="1300" strike="noStrike" u="none">
                  <a:solidFill>
                    <a:srgbClr val="1e1a5f"/>
                  </a:solidFill>
                  <a:effectLst/>
                  <a:uFillTx/>
                  <a:latin typeface="Century Gothic"/>
                  <a:ea typeface="Century Gothic"/>
                </a:rPr>
                <a:t>03. Отсутствие возможности анализировать</a:t>
              </a:r>
              <a:endParaRPr b="0" lang="ru-RU" sz="1300" strike="noStrike" u="none">
                <a:solidFill>
                  <a:srgbClr val="000000"/>
                </a:solidFill>
                <a:effectLst/>
                <a:uFillTx/>
                <a:latin typeface="Arial"/>
              </a:endParaRPr>
            </a:p>
            <a:p>
              <a:pPr>
                <a:lnSpc>
                  <a:spcPct val="100000"/>
                </a:lnSpc>
                <a:spcBef>
                  <a:spcPts val="799"/>
                </a:spcBef>
                <a:tabLst>
                  <a:tab algn="l" pos="0"/>
                </a:tabLst>
              </a:pPr>
              <a:r>
                <a:rPr b="1" lang="ru-RU" sz="1100" strike="noStrike" u="none">
                  <a:solidFill>
                    <a:srgbClr val="00a859"/>
                  </a:solidFill>
                  <a:effectLst/>
                  <a:uFillTx/>
                  <a:latin typeface="Century Gothic"/>
                  <a:ea typeface="Century Gothic"/>
                </a:rPr>
                <a:t>Решение:</a:t>
              </a:r>
              <a:r>
                <a:rPr b="0" lang="ru-RU" sz="1100" strike="noStrike" u="none">
                  <a:solidFill>
                    <a:srgbClr val="555555"/>
                  </a:solidFill>
                  <a:effectLst/>
                  <a:uFillTx/>
                  <a:latin typeface="Century Gothic"/>
                  <a:ea typeface="Century Gothic"/>
                </a:rPr>
                <a:t> Введение единого реестра предупреждающих и корректирующих мероприятий</a:t>
              </a:r>
              <a:endParaRPr b="0" lang="ru-RU" sz="1100" strike="noStrike" u="non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60" name="Google Shape;88;g3f9cdb36125_0_14" descr="A clean data visualization dashboard with graphs and metrics, analyzing structured information, digital database and unified registry concept on a tablet display, corporate and modern."/>
            <p:cNvSpPr/>
            <p:nvPr/>
          </p:nvSpPr>
          <p:spPr>
            <a:xfrm>
              <a:off x="762120" y="3809880"/>
              <a:ext cx="1427760" cy="1999080"/>
            </a:xfrm>
            <a:prstGeom prst="roundRect">
              <a:avLst>
                <a:gd name="adj" fmla="val 8000"/>
              </a:avLst>
            </a:prstGeom>
            <a:blipFill rotWithShape="0">
              <a:blip r:embed="rId3"/>
              <a:srcRect/>
              <a:stretch/>
            </a:blip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5000" bIns="45000" anchor="t">
              <a:noAutofit/>
            </a:bodyPr>
            <a:p>
              <a:pPr>
                <a:lnSpc>
                  <a:spcPct val="100000"/>
                </a:lnSpc>
              </a:pPr>
              <a:endPara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  <p:grpSp>
        <p:nvGrpSpPr>
          <p:cNvPr id="61" name="Google Shape;89;g3f9cdb36125_0_14"/>
          <p:cNvGrpSpPr/>
          <p:nvPr/>
        </p:nvGrpSpPr>
        <p:grpSpPr>
          <a:xfrm>
            <a:off x="6381720" y="3714840"/>
            <a:ext cx="5142600" cy="2189880"/>
            <a:chOff x="6381720" y="3714840"/>
            <a:chExt cx="5142600" cy="2189880"/>
          </a:xfrm>
        </p:grpSpPr>
        <p:sp>
          <p:nvSpPr>
            <p:cNvPr id="62" name="Google Shape;90;g3f9cdb36125_0_14"/>
            <p:cNvSpPr/>
            <p:nvPr/>
          </p:nvSpPr>
          <p:spPr>
            <a:xfrm>
              <a:off x="6381720" y="3714840"/>
              <a:ext cx="5142600" cy="2189880"/>
            </a:xfrm>
            <a:prstGeom prst="roundRect">
              <a:avLst>
                <a:gd name="adj" fmla="val 5216"/>
              </a:avLst>
            </a:prstGeom>
            <a:solidFill>
              <a:srgbClr val="f4f7fa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ru-RU" sz="1400" strike="noStrike" u="none">
                <a:solidFill>
                  <a:srgbClr val="000000"/>
                </a:solidFill>
                <a:effectLst/>
                <a:uFillTx/>
                <a:latin typeface="Arial"/>
                <a:ea typeface="Arial"/>
              </a:endParaRPr>
            </a:p>
          </p:txBody>
        </p:sp>
        <p:sp>
          <p:nvSpPr>
            <p:cNvPr id="63" name="Google Shape;91;g3f9cdb36125_0_14"/>
            <p:cNvSpPr/>
            <p:nvPr/>
          </p:nvSpPr>
          <p:spPr>
            <a:xfrm>
              <a:off x="8048520" y="3905280"/>
              <a:ext cx="3189600" cy="180864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r>
                <a:rPr b="1" lang="ru-RU" sz="1300" strike="noStrike" u="none">
                  <a:solidFill>
                    <a:srgbClr val="1e1a5f"/>
                  </a:solidFill>
                  <a:effectLst/>
                  <a:uFillTx/>
                  <a:latin typeface="Century Gothic"/>
                  <a:ea typeface="Century Gothic"/>
                </a:rPr>
                <a:t>04. Отсутствие необходимых знаний у персонала</a:t>
              </a:r>
              <a:endParaRPr b="0" lang="ru-RU" sz="1300" strike="noStrike" u="none">
                <a:solidFill>
                  <a:srgbClr val="000000"/>
                </a:solidFill>
                <a:effectLst/>
                <a:uFillTx/>
                <a:latin typeface="Arial"/>
              </a:endParaRPr>
            </a:p>
            <a:p>
              <a:pPr>
                <a:lnSpc>
                  <a:spcPct val="100000"/>
                </a:lnSpc>
                <a:spcBef>
                  <a:spcPts val="799"/>
                </a:spcBef>
                <a:tabLst>
                  <a:tab algn="l" pos="0"/>
                </a:tabLst>
              </a:pPr>
              <a:r>
                <a:rPr b="1" lang="ru-RU" sz="1100" strike="noStrike" u="none">
                  <a:solidFill>
                    <a:srgbClr val="00a859"/>
                  </a:solidFill>
                  <a:effectLst/>
                  <a:uFillTx/>
                  <a:latin typeface="Century Gothic"/>
                  <a:ea typeface="Century Gothic"/>
                </a:rPr>
                <a:t>Решение:</a:t>
              </a:r>
              <a:r>
                <a:rPr b="0" lang="ru-RU" sz="1100" strike="noStrike" u="none">
                  <a:solidFill>
                    <a:srgbClr val="555555"/>
                  </a:solidFill>
                  <a:effectLst/>
                  <a:uFillTx/>
                  <a:latin typeface="Century Gothic"/>
                  <a:ea typeface="Century Gothic"/>
                </a:rPr>
                <a:t> Проведение очных обучений со всем персоналом, проводящим 1 и 2 этапы контроля непосредственно на рабочем месте</a:t>
              </a:r>
              <a:endParaRPr b="0" lang="ru-RU" sz="1100" strike="noStrike" u="non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64" name="Google Shape;92;g3f9cdb36125_0_14" descr="A corporate training class, employees listening to a presentation on a screen, professional educational seminar for staff knowledge improvement, clean modern conference room."/>
            <p:cNvSpPr/>
            <p:nvPr/>
          </p:nvSpPr>
          <p:spPr>
            <a:xfrm>
              <a:off x="6477120" y="3809880"/>
              <a:ext cx="1427760" cy="1999080"/>
            </a:xfrm>
            <a:prstGeom prst="roundRect">
              <a:avLst>
                <a:gd name="adj" fmla="val 8000"/>
              </a:avLst>
            </a:prstGeom>
            <a:blipFill rotWithShape="0">
              <a:blip r:embed="rId4"/>
              <a:srcRect/>
              <a:stretch/>
            </a:blip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5000" bIns="45000" anchor="t">
              <a:noAutofit/>
            </a:bodyPr>
            <a:p>
              <a:pPr>
                <a:lnSpc>
                  <a:spcPct val="100000"/>
                </a:lnSpc>
              </a:pPr>
              <a:endPara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5" name="Google Shape;98;g3f9cdb36125_0_19"/>
          <p:cNvGrpSpPr/>
          <p:nvPr/>
        </p:nvGrpSpPr>
        <p:grpSpPr>
          <a:xfrm>
            <a:off x="666720" y="137520"/>
            <a:ext cx="10476360" cy="427680"/>
            <a:chOff x="666720" y="137520"/>
            <a:chExt cx="10476360" cy="427680"/>
          </a:xfrm>
        </p:grpSpPr>
        <p:sp>
          <p:nvSpPr>
            <p:cNvPr id="66" name="Google Shape;99;g3f9cdb36125_0_19"/>
            <p:cNvSpPr/>
            <p:nvPr/>
          </p:nvSpPr>
          <p:spPr>
            <a:xfrm>
              <a:off x="666720" y="137520"/>
              <a:ext cx="10476360" cy="4276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ru-RU" sz="1400" strike="noStrike" u="none">
                <a:solidFill>
                  <a:srgbClr val="000000"/>
                </a:solidFill>
                <a:effectLst/>
                <a:uFillTx/>
                <a:latin typeface="Arial"/>
                <a:ea typeface="Arial"/>
              </a:endParaRPr>
            </a:p>
          </p:txBody>
        </p:sp>
        <p:sp>
          <p:nvSpPr>
            <p:cNvPr id="67" name="Google Shape;100;g3f9cdb36125_0_19"/>
            <p:cNvSpPr/>
            <p:nvPr/>
          </p:nvSpPr>
          <p:spPr>
            <a:xfrm>
              <a:off x="666720" y="137520"/>
              <a:ext cx="10476360" cy="4276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r>
                <a:rPr b="1" lang="ru-RU" sz="2200" strike="noStrike" u="none">
                  <a:solidFill>
                    <a:srgbClr val="1e1a5f"/>
                  </a:solidFill>
                  <a:effectLst/>
                  <a:uFillTx/>
                  <a:latin typeface="Century Gothic"/>
                  <a:ea typeface="Century Gothic"/>
                </a:rPr>
                <a:t>Результаты работы 25/26 ФГ</a:t>
              </a:r>
              <a:endParaRPr b="0" lang="ru-RU" sz="2200" strike="noStrike" u="non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  <p:grpSp>
        <p:nvGrpSpPr>
          <p:cNvPr id="68" name="Google Shape;101;g3f9cdb36125_0_19"/>
          <p:cNvGrpSpPr/>
          <p:nvPr/>
        </p:nvGrpSpPr>
        <p:grpSpPr>
          <a:xfrm>
            <a:off x="666720" y="1619280"/>
            <a:ext cx="2475360" cy="4475880"/>
            <a:chOff x="666720" y="1619280"/>
            <a:chExt cx="2475360" cy="4475880"/>
          </a:xfrm>
        </p:grpSpPr>
        <p:sp>
          <p:nvSpPr>
            <p:cNvPr id="69" name="Google Shape;102;g3f9cdb36125_0_19"/>
            <p:cNvSpPr/>
            <p:nvPr/>
          </p:nvSpPr>
          <p:spPr>
            <a:xfrm>
              <a:off x="666720" y="1619280"/>
              <a:ext cx="2475360" cy="4475880"/>
            </a:xfrm>
            <a:prstGeom prst="roundRect">
              <a:avLst>
                <a:gd name="adj" fmla="val 4615"/>
              </a:avLst>
            </a:prstGeom>
            <a:solidFill>
              <a:srgbClr val="f4f7fa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ru-RU" sz="1400" strike="noStrike" u="none">
                <a:solidFill>
                  <a:srgbClr val="000000"/>
                </a:solidFill>
                <a:effectLst/>
                <a:uFillTx/>
                <a:latin typeface="Arial"/>
                <a:ea typeface="Arial"/>
              </a:endParaRPr>
            </a:p>
          </p:txBody>
        </p:sp>
        <p:sp>
          <p:nvSpPr>
            <p:cNvPr id="70" name="Google Shape;103;g3f9cdb36125_0_19" descr="A modern industrial control room in a sunflower oil extraction plant, with clean digital displays showing green checkmarks and safety parameters, bright professional lighting."/>
            <p:cNvSpPr/>
            <p:nvPr/>
          </p:nvSpPr>
          <p:spPr>
            <a:xfrm>
              <a:off x="809640" y="1762200"/>
              <a:ext cx="2189880" cy="1427760"/>
            </a:xfrm>
            <a:prstGeom prst="roundRect">
              <a:avLst>
                <a:gd name="adj" fmla="val 6666"/>
              </a:avLst>
            </a:prstGeom>
            <a:blipFill rotWithShape="0">
              <a:blip r:embed="rId1"/>
              <a:srcRect/>
              <a:stretch/>
            </a:blip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5000" bIns="45000" anchor="t">
              <a:noAutofit/>
            </a:bodyPr>
            <a:p>
              <a:pPr>
                <a:lnSpc>
                  <a:spcPct val="100000"/>
                </a:lnSpc>
              </a:pPr>
              <a:endPara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71" name="Google Shape;104;g3f9cdb36125_0_19"/>
            <p:cNvSpPr/>
            <p:nvPr/>
          </p:nvSpPr>
          <p:spPr>
            <a:xfrm>
              <a:off x="809640" y="3333600"/>
              <a:ext cx="2189880" cy="26658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r>
                <a:rPr b="1" lang="ru-RU" sz="3600" strike="noStrike" u="none">
                  <a:solidFill>
                    <a:srgbClr val="00a859"/>
                  </a:solidFill>
                  <a:effectLst/>
                  <a:uFillTx/>
                  <a:latin typeface="Century Gothic"/>
                  <a:ea typeface="Century Gothic"/>
                </a:rPr>
                <a:t>0</a:t>
              </a:r>
              <a:endParaRPr b="0" lang="ru-RU" sz="3600" strike="noStrike" u="none">
                <a:solidFill>
                  <a:srgbClr val="000000"/>
                </a:solidFill>
                <a:effectLst/>
                <a:uFillTx/>
                <a:latin typeface="Arial"/>
              </a:endParaRPr>
            </a:p>
            <a:p>
              <a:pPr>
                <a:lnSpc>
                  <a:spcPct val="100000"/>
                </a:lnSpc>
                <a:spcBef>
                  <a:spcPts val="374"/>
                </a:spcBef>
                <a:tabLst>
                  <a:tab algn="l" pos="0"/>
                </a:tabLst>
              </a:pPr>
              <a:r>
                <a:rPr b="1" lang="ru-RU" sz="1300" strike="noStrike" u="none">
                  <a:solidFill>
                    <a:srgbClr val="1e1a5f"/>
                  </a:solidFill>
                  <a:effectLst/>
                  <a:uFillTx/>
                  <a:latin typeface="Century Gothic"/>
                  <a:ea typeface="Century Gothic"/>
                </a:rPr>
                <a:t>Просроченных мероприятий</a:t>
              </a:r>
              <a:endParaRPr b="0" lang="ru-RU" sz="1300" strike="noStrike" u="none">
                <a:solidFill>
                  <a:srgbClr val="000000"/>
                </a:solidFill>
                <a:effectLst/>
                <a:uFillTx/>
                <a:latin typeface="Arial"/>
              </a:endParaRPr>
            </a:p>
            <a:p>
              <a:pPr>
                <a:lnSpc>
                  <a:spcPct val="100000"/>
                </a:lnSpc>
                <a:spcBef>
                  <a:spcPts val="601"/>
                </a:spcBef>
                <a:tabLst>
                  <a:tab algn="l" pos="0"/>
                </a:tabLst>
              </a:pPr>
              <a:r>
                <a:rPr b="0" lang="ru-RU" sz="1100" strike="noStrike" u="none">
                  <a:solidFill>
                    <a:srgbClr val="555555"/>
                  </a:solidFill>
                  <a:effectLst/>
                  <a:uFillTx/>
                  <a:latin typeface="Century Gothic"/>
                  <a:ea typeface="Century Gothic"/>
                </a:rPr>
                <a:t>зафиксировано за последний финансовый год</a:t>
              </a:r>
              <a:endParaRPr b="0" lang="ru-RU" sz="1100" strike="noStrike" u="non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  <p:grpSp>
        <p:nvGrpSpPr>
          <p:cNvPr id="72" name="Google Shape;105;g3f9cdb36125_0_19"/>
          <p:cNvGrpSpPr/>
          <p:nvPr/>
        </p:nvGrpSpPr>
        <p:grpSpPr>
          <a:xfrm>
            <a:off x="3429000" y="1619280"/>
            <a:ext cx="2475360" cy="4475880"/>
            <a:chOff x="3429000" y="1619280"/>
            <a:chExt cx="2475360" cy="4475880"/>
          </a:xfrm>
        </p:grpSpPr>
        <p:sp>
          <p:nvSpPr>
            <p:cNvPr id="73" name="Google Shape;106;g3f9cdb36125_0_19"/>
            <p:cNvSpPr/>
            <p:nvPr/>
          </p:nvSpPr>
          <p:spPr>
            <a:xfrm>
              <a:off x="3429000" y="1619280"/>
              <a:ext cx="2475360" cy="4475880"/>
            </a:xfrm>
            <a:prstGeom prst="roundRect">
              <a:avLst>
                <a:gd name="adj" fmla="val 4615"/>
              </a:avLst>
            </a:prstGeom>
            <a:solidFill>
              <a:srgbClr val="f4f7fa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ru-RU" sz="1400" strike="noStrike" u="none">
                <a:solidFill>
                  <a:srgbClr val="000000"/>
                </a:solidFill>
                <a:effectLst/>
                <a:uFillTx/>
                <a:latin typeface="Arial"/>
                <a:ea typeface="Arial"/>
              </a:endParaRPr>
            </a:p>
          </p:txBody>
        </p:sp>
        <p:sp>
          <p:nvSpPr>
            <p:cNvPr id="74" name="Google Shape;107;g3f9cdb36125_0_19" descr="A professional quality control laboratory technician inspecting oil samples in a modern seed processing or oil extraction facility, clean and bright lab environment."/>
            <p:cNvSpPr/>
            <p:nvPr/>
          </p:nvSpPr>
          <p:spPr>
            <a:xfrm>
              <a:off x="3571920" y="1762200"/>
              <a:ext cx="2189880" cy="1427760"/>
            </a:xfrm>
            <a:prstGeom prst="roundRect">
              <a:avLst>
                <a:gd name="adj" fmla="val 6666"/>
              </a:avLst>
            </a:prstGeom>
            <a:blipFill rotWithShape="0">
              <a:blip r:embed="rId2"/>
              <a:srcRect/>
              <a:stretch/>
            </a:blip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5000" bIns="45000" anchor="t">
              <a:noAutofit/>
            </a:bodyPr>
            <a:p>
              <a:pPr>
                <a:lnSpc>
                  <a:spcPct val="100000"/>
                </a:lnSpc>
              </a:pPr>
              <a:endPara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75" name="Google Shape;108;g3f9cdb36125_0_19"/>
            <p:cNvSpPr/>
            <p:nvPr/>
          </p:nvSpPr>
          <p:spPr>
            <a:xfrm>
              <a:off x="3571920" y="3333600"/>
              <a:ext cx="2189880" cy="26658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r>
                <a:rPr b="1" lang="ru-RU" sz="3600" strike="noStrike" u="none">
                  <a:solidFill>
                    <a:srgbClr val="00a859"/>
                  </a:solidFill>
                  <a:effectLst/>
                  <a:uFillTx/>
                  <a:latin typeface="Century Gothic"/>
                  <a:ea typeface="Century Gothic"/>
                </a:rPr>
                <a:t>15,3%</a:t>
              </a:r>
              <a:endParaRPr b="0" lang="ru-RU" sz="3600" strike="noStrike" u="none">
                <a:solidFill>
                  <a:srgbClr val="000000"/>
                </a:solidFill>
                <a:effectLst/>
                <a:uFillTx/>
                <a:latin typeface="Arial"/>
              </a:endParaRPr>
            </a:p>
            <a:p>
              <a:pPr>
                <a:lnSpc>
                  <a:spcPct val="100000"/>
                </a:lnSpc>
                <a:spcBef>
                  <a:spcPts val="374"/>
                </a:spcBef>
                <a:tabLst>
                  <a:tab algn="l" pos="0"/>
                </a:tabLst>
              </a:pPr>
              <a:r>
                <a:rPr b="1" lang="ru-RU" sz="1300" strike="noStrike" u="none">
                  <a:solidFill>
                    <a:srgbClr val="1e1a5f"/>
                  </a:solidFill>
                  <a:effectLst/>
                  <a:uFillTx/>
                  <a:latin typeface="Century Gothic"/>
                  <a:ea typeface="Century Gothic"/>
                </a:rPr>
                <a:t>Снижение нарушений</a:t>
              </a:r>
              <a:endParaRPr b="0" lang="ru-RU" sz="1300" strike="noStrike" u="none">
                <a:solidFill>
                  <a:srgbClr val="000000"/>
                </a:solidFill>
                <a:effectLst/>
                <a:uFillTx/>
                <a:latin typeface="Arial"/>
              </a:endParaRPr>
            </a:p>
            <a:p>
              <a:pPr>
                <a:lnSpc>
                  <a:spcPct val="100000"/>
                </a:lnSpc>
                <a:spcBef>
                  <a:spcPts val="601"/>
                </a:spcBef>
                <a:tabLst>
                  <a:tab algn="l" pos="0"/>
                </a:tabLst>
              </a:pPr>
              <a:r>
                <a:rPr b="0" lang="ru-RU" sz="1100" strike="noStrike" u="none">
                  <a:solidFill>
                    <a:srgbClr val="555555"/>
                  </a:solidFill>
                  <a:effectLst/>
                  <a:uFillTx/>
                  <a:latin typeface="Century Gothic"/>
                  <a:ea typeface="Century Gothic"/>
                </a:rPr>
                <a:t>снижение количества вновь выявленных нарушений </a:t>
              </a:r>
              <a:endParaRPr b="0" lang="ru-RU" sz="1100" strike="noStrike" u="none">
                <a:solidFill>
                  <a:srgbClr val="000000"/>
                </a:solidFill>
                <a:effectLst/>
                <a:uFillTx/>
                <a:latin typeface="Arial"/>
              </a:endParaRPr>
            </a:p>
            <a:p>
              <a:pPr>
                <a:lnSpc>
                  <a:spcPct val="100000"/>
                </a:lnSpc>
                <a:tabLst>
                  <a:tab algn="l" pos="0"/>
                </a:tabLst>
              </a:pPr>
              <a:r>
                <a:rPr b="0" lang="ru-RU" sz="1100" strike="noStrike" u="none">
                  <a:solidFill>
                    <a:srgbClr val="555555"/>
                  </a:solidFill>
                  <a:effectLst/>
                  <a:uFillTx/>
                  <a:latin typeface="Century Gothic"/>
                  <a:ea typeface="Century Gothic"/>
                </a:rPr>
                <a:t>(с 1 904 до 1 613 единиц)</a:t>
              </a:r>
              <a:endParaRPr b="0" lang="ru-RU" sz="1100" strike="noStrike" u="non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  <p:grpSp>
        <p:nvGrpSpPr>
          <p:cNvPr id="76" name="Google Shape;109;g3f9cdb36125_0_19"/>
          <p:cNvGrpSpPr/>
          <p:nvPr/>
        </p:nvGrpSpPr>
        <p:grpSpPr>
          <a:xfrm>
            <a:off x="6191280" y="1619280"/>
            <a:ext cx="2475360" cy="4475880"/>
            <a:chOff x="6191280" y="1619280"/>
            <a:chExt cx="2475360" cy="4475880"/>
          </a:xfrm>
        </p:grpSpPr>
        <p:sp>
          <p:nvSpPr>
            <p:cNvPr id="77" name="Google Shape;110;g3f9cdb36125_0_19"/>
            <p:cNvSpPr/>
            <p:nvPr/>
          </p:nvSpPr>
          <p:spPr>
            <a:xfrm>
              <a:off x="6191280" y="1619280"/>
              <a:ext cx="2475360" cy="4475880"/>
            </a:xfrm>
            <a:prstGeom prst="roundRect">
              <a:avLst>
                <a:gd name="adj" fmla="val 4615"/>
              </a:avLst>
            </a:prstGeom>
            <a:solidFill>
              <a:srgbClr val="f4f7fa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ru-RU" sz="1400" strike="noStrike" u="none">
                <a:solidFill>
                  <a:srgbClr val="000000"/>
                </a:solidFill>
                <a:effectLst/>
                <a:uFillTx/>
                <a:latin typeface="Arial"/>
                <a:ea typeface="Arial"/>
              </a:endParaRPr>
            </a:p>
          </p:txBody>
        </p:sp>
        <p:sp>
          <p:nvSpPr>
            <p:cNvPr id="78" name="Google Shape;111;g3f9cdb36125_0_19" descr="An engineer in a safety helmet inspecting high-tech machinery and pipelines in a modern vegetable oil extraction plant, using a tablet for early monitoring."/>
            <p:cNvSpPr/>
            <p:nvPr/>
          </p:nvSpPr>
          <p:spPr>
            <a:xfrm>
              <a:off x="6334200" y="1762200"/>
              <a:ext cx="2189880" cy="1427760"/>
            </a:xfrm>
            <a:prstGeom prst="roundRect">
              <a:avLst>
                <a:gd name="adj" fmla="val 6666"/>
              </a:avLst>
            </a:prstGeom>
            <a:blipFill rotWithShape="0">
              <a:blip r:embed="rId3"/>
              <a:srcRect/>
              <a:stretch/>
            </a:blip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5000" bIns="45000" anchor="t">
              <a:noAutofit/>
            </a:bodyPr>
            <a:p>
              <a:pPr>
                <a:lnSpc>
                  <a:spcPct val="100000"/>
                </a:lnSpc>
              </a:pPr>
              <a:endPara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79" name="Google Shape;112;g3f9cdb36125_0_19"/>
            <p:cNvSpPr/>
            <p:nvPr/>
          </p:nvSpPr>
          <p:spPr>
            <a:xfrm>
              <a:off x="6334200" y="3333600"/>
              <a:ext cx="2189880" cy="26658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r>
                <a:rPr b="1" lang="ru-RU" sz="3600" strike="noStrike" u="none">
                  <a:solidFill>
                    <a:srgbClr val="00a859"/>
                  </a:solidFill>
                  <a:effectLst/>
                  <a:uFillTx/>
                  <a:latin typeface="Century Gothic"/>
                  <a:ea typeface="Century Gothic"/>
                </a:rPr>
                <a:t>≈ 200</a:t>
              </a:r>
              <a:endParaRPr b="0" lang="ru-RU" sz="3600" strike="noStrike" u="none">
                <a:solidFill>
                  <a:srgbClr val="000000"/>
                </a:solidFill>
                <a:effectLst/>
                <a:uFillTx/>
                <a:latin typeface="Arial"/>
              </a:endParaRPr>
            </a:p>
            <a:p>
              <a:pPr>
                <a:lnSpc>
                  <a:spcPct val="100000"/>
                </a:lnSpc>
                <a:spcBef>
                  <a:spcPts val="374"/>
                </a:spcBef>
                <a:tabLst>
                  <a:tab algn="l" pos="0"/>
                </a:tabLst>
              </a:pPr>
              <a:r>
                <a:rPr b="1" lang="ru-RU" sz="1300" strike="noStrike" u="none">
                  <a:solidFill>
                    <a:srgbClr val="1e1a5f"/>
                  </a:solidFill>
                  <a:effectLst/>
                  <a:uFillTx/>
                  <a:latin typeface="Century Gothic"/>
                  <a:ea typeface="Century Gothic"/>
                </a:rPr>
                <a:t>Ранний контроль</a:t>
              </a:r>
              <a:endParaRPr b="0" lang="ru-RU" sz="1300" strike="noStrike" u="none">
                <a:solidFill>
                  <a:srgbClr val="000000"/>
                </a:solidFill>
                <a:effectLst/>
                <a:uFillTx/>
                <a:latin typeface="Arial"/>
              </a:endParaRPr>
            </a:p>
            <a:p>
              <a:pPr>
                <a:lnSpc>
                  <a:spcPct val="100000"/>
                </a:lnSpc>
                <a:spcBef>
                  <a:spcPts val="601"/>
                </a:spcBef>
                <a:tabLst>
                  <a:tab algn="l" pos="0"/>
                </a:tabLst>
              </a:pPr>
              <a:r>
                <a:rPr b="0" lang="ru-RU" sz="1100" strike="noStrike" u="none">
                  <a:solidFill>
                    <a:srgbClr val="555555"/>
                  </a:solidFill>
                  <a:effectLst/>
                  <a:uFillTx/>
                  <a:latin typeface="Century Gothic"/>
                  <a:ea typeface="Century Gothic"/>
                </a:rPr>
                <a:t>увеличение количества нарушений, выявленных на 1 и 2 этапах шт.</a:t>
              </a:r>
              <a:endParaRPr b="0" lang="ru-RU" sz="1100" strike="noStrike" u="non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  <p:grpSp>
        <p:nvGrpSpPr>
          <p:cNvPr id="80" name="Google Shape;113;g3f9cdb36125_0_19"/>
          <p:cNvGrpSpPr/>
          <p:nvPr/>
        </p:nvGrpSpPr>
        <p:grpSpPr>
          <a:xfrm>
            <a:off x="8953560" y="1619280"/>
            <a:ext cx="2475360" cy="4475880"/>
            <a:chOff x="8953560" y="1619280"/>
            <a:chExt cx="2475360" cy="4475880"/>
          </a:xfrm>
        </p:grpSpPr>
        <p:sp>
          <p:nvSpPr>
            <p:cNvPr id="81" name="Google Shape;114;g3f9cdb36125_0_19"/>
            <p:cNvSpPr/>
            <p:nvPr/>
          </p:nvSpPr>
          <p:spPr>
            <a:xfrm>
              <a:off x="8953560" y="1619280"/>
              <a:ext cx="2475360" cy="4475880"/>
            </a:xfrm>
            <a:prstGeom prst="roundRect">
              <a:avLst>
                <a:gd name="adj" fmla="val 4615"/>
              </a:avLst>
            </a:prstGeom>
            <a:solidFill>
              <a:srgbClr val="f4f7fa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ru-RU" sz="1400" strike="noStrike" u="none">
                <a:solidFill>
                  <a:srgbClr val="000000"/>
                </a:solidFill>
                <a:effectLst/>
                <a:uFillTx/>
                <a:latin typeface="Arial"/>
                <a:ea typeface="Arial"/>
              </a:endParaRPr>
            </a:p>
          </p:txBody>
        </p:sp>
        <p:sp>
          <p:nvSpPr>
            <p:cNvPr id="82" name="Google Shape;115;g3f9cdb36125_0_19" descr="Technicians performing preventive maintenance on conveyor belts and processing equipment in a clean, state-of-the-art agricultural oil mill."/>
            <p:cNvSpPr/>
            <p:nvPr/>
          </p:nvSpPr>
          <p:spPr>
            <a:xfrm>
              <a:off x="9096480" y="1762200"/>
              <a:ext cx="2189880" cy="1427760"/>
            </a:xfrm>
            <a:prstGeom prst="roundRect">
              <a:avLst>
                <a:gd name="adj" fmla="val 6666"/>
              </a:avLst>
            </a:prstGeom>
            <a:blipFill rotWithShape="0">
              <a:blip r:embed="rId4"/>
              <a:srcRect/>
              <a:stretch/>
            </a:blip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5000" bIns="45000" anchor="t">
              <a:noAutofit/>
            </a:bodyPr>
            <a:p>
              <a:pPr>
                <a:lnSpc>
                  <a:spcPct val="100000"/>
                </a:lnSpc>
              </a:pPr>
              <a:endPara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83" name="Google Shape;116;g3f9cdb36125_0_19"/>
            <p:cNvSpPr/>
            <p:nvPr/>
          </p:nvSpPr>
          <p:spPr>
            <a:xfrm>
              <a:off x="9096480" y="3333600"/>
              <a:ext cx="2189880" cy="26658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r>
                <a:rPr b="1" lang="ru-RU" sz="3600" strike="noStrike" u="none">
                  <a:solidFill>
                    <a:srgbClr val="00a859"/>
                  </a:solidFill>
                  <a:effectLst/>
                  <a:uFillTx/>
                  <a:latin typeface="Times New Roman"/>
                  <a:ea typeface="Material Icons"/>
                </a:rPr>
                <a:t>▼</a:t>
              </a:r>
              <a:endParaRPr b="0" lang="ru-RU" sz="3600" strike="noStrike" u="none">
                <a:solidFill>
                  <a:srgbClr val="000000"/>
                </a:solidFill>
                <a:effectLst/>
                <a:uFillTx/>
                <a:latin typeface="Arial"/>
              </a:endParaRPr>
            </a:p>
            <a:p>
              <a:pPr>
                <a:lnSpc>
                  <a:spcPct val="100000"/>
                </a:lnSpc>
                <a:tabLst>
                  <a:tab algn="l" pos="0"/>
                </a:tabLst>
              </a:pPr>
              <a:r>
                <a:rPr b="1" lang="ru-RU" sz="1300" strike="noStrike" u="none">
                  <a:solidFill>
                    <a:srgbClr val="1e1a5f"/>
                  </a:solidFill>
                  <a:effectLst/>
                  <a:uFillTx/>
                  <a:latin typeface="Century Gothic"/>
                  <a:ea typeface="Century Gothic"/>
                </a:rPr>
                <a:t>Снижение рисков</a:t>
              </a:r>
              <a:endParaRPr b="0" lang="ru-RU" sz="1300" strike="noStrike" u="none">
                <a:solidFill>
                  <a:srgbClr val="000000"/>
                </a:solidFill>
                <a:effectLst/>
                <a:uFillTx/>
                <a:latin typeface="Arial"/>
              </a:endParaRPr>
            </a:p>
            <a:p>
              <a:pPr>
                <a:lnSpc>
                  <a:spcPct val="100000"/>
                </a:lnSpc>
                <a:spcBef>
                  <a:spcPts val="601"/>
                </a:spcBef>
                <a:tabLst>
                  <a:tab algn="l" pos="0"/>
                </a:tabLst>
              </a:pPr>
              <a:r>
                <a:rPr b="0" lang="ru-RU" sz="1100" strike="noStrike" u="none">
                  <a:solidFill>
                    <a:srgbClr val="555555"/>
                  </a:solidFill>
                  <a:effectLst/>
                  <a:uFillTx/>
                  <a:latin typeface="Century Gothic"/>
                  <a:ea typeface="Century Gothic"/>
                </a:rPr>
                <a:t>минимизация рисков инцидентов и остановок по отказу оборудования</a:t>
              </a:r>
              <a:endParaRPr b="0" lang="ru-RU" sz="1100" strike="noStrike" u="non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122;g3f9cdb36125_0_24"/>
          <p:cNvSpPr/>
          <p:nvPr/>
        </p:nvSpPr>
        <p:spPr>
          <a:xfrm>
            <a:off x="160200" y="145080"/>
            <a:ext cx="10485720" cy="410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5400" rIns="0" tIns="0" bIns="0" anchor="ctr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1" lang="ru-RU" sz="2200" strike="noStrike" u="none">
                <a:solidFill>
                  <a:srgbClr val="1e1a5f"/>
                </a:solidFill>
                <a:effectLst/>
                <a:uFillTx/>
                <a:latin typeface="Century Gothic"/>
                <a:ea typeface="Century Gothic"/>
              </a:rPr>
              <a:t>Перспективы развития</a:t>
            </a:r>
            <a:endParaRPr b="0" lang="ru-RU" sz="2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grpSp>
        <p:nvGrpSpPr>
          <p:cNvPr id="85" name="Google Shape;123;g3f9cdb36125_0_24"/>
          <p:cNvGrpSpPr/>
          <p:nvPr/>
        </p:nvGrpSpPr>
        <p:grpSpPr>
          <a:xfrm>
            <a:off x="666720" y="1619280"/>
            <a:ext cx="10857600" cy="4570920"/>
            <a:chOff x="666720" y="1619280"/>
            <a:chExt cx="10857600" cy="4570920"/>
          </a:xfrm>
        </p:grpSpPr>
        <p:sp>
          <p:nvSpPr>
            <p:cNvPr id="86" name="Google Shape;124;g3f9cdb36125_0_24"/>
            <p:cNvSpPr/>
            <p:nvPr/>
          </p:nvSpPr>
          <p:spPr>
            <a:xfrm>
              <a:off x="666720" y="1619280"/>
              <a:ext cx="3427920" cy="4570920"/>
            </a:xfrm>
            <a:prstGeom prst="roundRect">
              <a:avLst>
                <a:gd name="adj" fmla="val 3333"/>
              </a:avLst>
            </a:prstGeom>
            <a:solidFill>
              <a:srgbClr val="f4f7fa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ru-RU" sz="1400" strike="noStrike" u="none">
                <a:solidFill>
                  <a:srgbClr val="000000"/>
                </a:solidFill>
                <a:effectLst/>
                <a:uFillTx/>
                <a:latin typeface="Arial"/>
                <a:ea typeface="Arial"/>
              </a:endParaRPr>
            </a:p>
          </p:txBody>
        </p:sp>
        <p:sp>
          <p:nvSpPr>
            <p:cNvPr id="87" name="Google Shape;125;g3f9cdb36125_0_24" descr="A professional industrial worker in a safety helmet and vest using a modern digital tablet to inspect pipelines in a clean vegetable oil extraction and processing plant."/>
            <p:cNvSpPr/>
            <p:nvPr/>
          </p:nvSpPr>
          <p:spPr>
            <a:xfrm>
              <a:off x="809640" y="1762200"/>
              <a:ext cx="3142440" cy="1761120"/>
            </a:xfrm>
            <a:prstGeom prst="roundRect">
              <a:avLst>
                <a:gd name="adj" fmla="val 5405"/>
              </a:avLst>
            </a:prstGeom>
            <a:blipFill rotWithShape="0">
              <a:blip r:embed="rId1"/>
              <a:srcRect/>
              <a:stretch/>
            </a:blip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5000" bIns="45000" anchor="t">
              <a:noAutofit/>
            </a:bodyPr>
            <a:p>
              <a:pPr>
                <a:lnSpc>
                  <a:spcPct val="100000"/>
                </a:lnSpc>
              </a:pPr>
              <a:endPara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88" name="Google Shape;126;g3f9cdb36125_0_24"/>
            <p:cNvSpPr/>
            <p:nvPr/>
          </p:nvSpPr>
          <p:spPr>
            <a:xfrm>
              <a:off x="809640" y="3666960"/>
              <a:ext cx="3142440" cy="238032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r>
                <a:rPr b="1" lang="ru-RU" sz="3600" strike="noStrike" u="none">
                  <a:solidFill>
                    <a:srgbClr val="00a859"/>
                  </a:solidFill>
                  <a:effectLst/>
                  <a:uFillTx/>
                  <a:latin typeface="Century Gothic"/>
                  <a:ea typeface="Century Gothic"/>
                </a:rPr>
                <a:t>01</a:t>
              </a:r>
              <a:endParaRPr b="0" lang="ru-RU" sz="3600" strike="noStrike" u="none">
                <a:solidFill>
                  <a:srgbClr val="000000"/>
                </a:solidFill>
                <a:effectLst/>
                <a:uFillTx/>
                <a:latin typeface="Arial"/>
              </a:endParaRPr>
            </a:p>
            <a:p>
              <a:pPr>
                <a:lnSpc>
                  <a:spcPct val="100000"/>
                </a:lnSpc>
                <a:spcBef>
                  <a:spcPts val="300"/>
                </a:spcBef>
                <a:tabLst>
                  <a:tab algn="l" pos="0"/>
                </a:tabLst>
              </a:pPr>
              <a:r>
                <a:rPr b="1" lang="ru-RU" sz="1300" strike="noStrike" u="none">
                  <a:solidFill>
                    <a:srgbClr val="00a859"/>
                  </a:solidFill>
                  <a:effectLst/>
                  <a:uFillTx/>
                  <a:latin typeface="Century Gothic"/>
                  <a:ea typeface="Century Gothic"/>
                </a:rPr>
                <a:t>1 этап контроля</a:t>
              </a:r>
              <a:endParaRPr b="0" lang="ru-RU" sz="1300" strike="noStrike" u="none">
                <a:solidFill>
                  <a:srgbClr val="000000"/>
                </a:solidFill>
                <a:effectLst/>
                <a:uFillTx/>
                <a:latin typeface="Arial"/>
              </a:endParaRPr>
            </a:p>
            <a:p>
              <a:pPr>
                <a:lnSpc>
                  <a:spcPct val="100000"/>
                </a:lnSpc>
                <a:spcBef>
                  <a:spcPts val="451"/>
                </a:spcBef>
                <a:tabLst>
                  <a:tab algn="l" pos="0"/>
                </a:tabLst>
              </a:pPr>
              <a:r>
                <a:rPr b="1" lang="ru-RU" sz="1800" strike="noStrike" u="none">
                  <a:solidFill>
                    <a:srgbClr val="1e1a5f"/>
                  </a:solidFill>
                  <a:effectLst/>
                  <a:uFillTx/>
                  <a:latin typeface="Century Gothic"/>
                  <a:ea typeface="Century Gothic"/>
                </a:rPr>
                <a:t>Мобильный обходчик</a:t>
              </a:r>
              <a:endPara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endParaRPr>
            </a:p>
            <a:p>
              <a:pPr>
                <a:lnSpc>
                  <a:spcPct val="100000"/>
                </a:lnSpc>
                <a:spcBef>
                  <a:spcPts val="751"/>
                </a:spcBef>
                <a:tabLst>
                  <a:tab algn="l" pos="0"/>
                </a:tabLst>
              </a:pPr>
              <a:r>
                <a:rPr b="0" lang="ru-RU" sz="1150" strike="noStrike" u="none">
                  <a:solidFill>
                    <a:srgbClr val="555555"/>
                  </a:solidFill>
                  <a:effectLst/>
                  <a:uFillTx/>
                  <a:latin typeface="Century Gothic"/>
                  <a:ea typeface="Century Gothic"/>
                </a:rPr>
                <a:t>Для совершенствования системы 1 этапа контроля — внедрение мобильного обходчика.</a:t>
              </a:r>
              <a:endParaRPr b="0" lang="ru-RU" sz="1150" strike="noStrike" u="non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89" name="Google Shape;127;g3f9cdb36125_0_24"/>
            <p:cNvSpPr/>
            <p:nvPr/>
          </p:nvSpPr>
          <p:spPr>
            <a:xfrm>
              <a:off x="4381560" y="1619280"/>
              <a:ext cx="3427920" cy="4570920"/>
            </a:xfrm>
            <a:prstGeom prst="roundRect">
              <a:avLst>
                <a:gd name="adj" fmla="val 3333"/>
              </a:avLst>
            </a:prstGeom>
            <a:solidFill>
              <a:srgbClr val="f4f7fa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ru-RU" sz="1400" strike="noStrike" u="none">
                <a:solidFill>
                  <a:srgbClr val="000000"/>
                </a:solidFill>
                <a:effectLst/>
                <a:uFillTx/>
                <a:latin typeface="Arial"/>
                <a:ea typeface="Arial"/>
              </a:endParaRPr>
            </a:p>
          </p:txBody>
        </p:sp>
        <p:sp>
          <p:nvSpPr>
            <p:cNvPr id="90" name="Google Shape;128;g3f9cdb36125_0_24" descr="An industrial supervisor inside a modern seed oil extraction facility pointing at a smartphone displaying a chat message bot alert, technology integration."/>
            <p:cNvSpPr/>
            <p:nvPr/>
          </p:nvSpPr>
          <p:spPr>
            <a:xfrm>
              <a:off x="4524480" y="1762200"/>
              <a:ext cx="3142440" cy="1761120"/>
            </a:xfrm>
            <a:prstGeom prst="roundRect">
              <a:avLst>
                <a:gd name="adj" fmla="val 5405"/>
              </a:avLst>
            </a:prstGeom>
            <a:blipFill rotWithShape="0">
              <a:blip r:embed="rId2"/>
              <a:srcRect/>
              <a:stretch/>
            </a:blip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5000" bIns="45000" anchor="t">
              <a:noAutofit/>
            </a:bodyPr>
            <a:p>
              <a:pPr>
                <a:lnSpc>
                  <a:spcPct val="100000"/>
                </a:lnSpc>
              </a:pPr>
              <a:endPara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91" name="Google Shape;129;g3f9cdb36125_0_24"/>
            <p:cNvSpPr/>
            <p:nvPr/>
          </p:nvSpPr>
          <p:spPr>
            <a:xfrm>
              <a:off x="4524480" y="3666960"/>
              <a:ext cx="3142440" cy="238032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r>
                <a:rPr b="1" lang="ru-RU" sz="3600" strike="noStrike" u="none">
                  <a:solidFill>
                    <a:srgbClr val="00a859"/>
                  </a:solidFill>
                  <a:effectLst/>
                  <a:uFillTx/>
                  <a:latin typeface="Century Gothic"/>
                  <a:ea typeface="Century Gothic"/>
                </a:rPr>
                <a:t>02</a:t>
              </a:r>
              <a:endParaRPr b="0" lang="ru-RU" sz="3600" strike="noStrike" u="none">
                <a:solidFill>
                  <a:srgbClr val="000000"/>
                </a:solidFill>
                <a:effectLst/>
                <a:uFillTx/>
                <a:latin typeface="Arial"/>
              </a:endParaRPr>
            </a:p>
            <a:p>
              <a:pPr>
                <a:lnSpc>
                  <a:spcPct val="100000"/>
                </a:lnSpc>
                <a:spcBef>
                  <a:spcPts val="300"/>
                </a:spcBef>
                <a:tabLst>
                  <a:tab algn="l" pos="0"/>
                </a:tabLst>
              </a:pPr>
              <a:r>
                <a:rPr b="1" lang="ru-RU" sz="1300" strike="noStrike" u="none">
                  <a:solidFill>
                    <a:srgbClr val="00a859"/>
                  </a:solidFill>
                  <a:effectLst/>
                  <a:uFillTx/>
                  <a:latin typeface="Century Gothic"/>
                  <a:ea typeface="Century Gothic"/>
                </a:rPr>
                <a:t>Фиксация нарушений</a:t>
              </a:r>
              <a:endParaRPr b="0" lang="ru-RU" sz="1300" strike="noStrike" u="none">
                <a:solidFill>
                  <a:srgbClr val="000000"/>
                </a:solidFill>
                <a:effectLst/>
                <a:uFillTx/>
                <a:latin typeface="Arial"/>
              </a:endParaRPr>
            </a:p>
            <a:p>
              <a:pPr>
                <a:lnSpc>
                  <a:spcPct val="100000"/>
                </a:lnSpc>
                <a:spcBef>
                  <a:spcPts val="451"/>
                </a:spcBef>
                <a:tabLst>
                  <a:tab algn="l" pos="0"/>
                </a:tabLst>
              </a:pPr>
              <a:r>
                <a:rPr b="1" lang="ru-RU" sz="1800" strike="noStrike" u="none">
                  <a:solidFill>
                    <a:srgbClr val="1e1a5f"/>
                  </a:solidFill>
                  <a:effectLst/>
                  <a:uFillTx/>
                  <a:latin typeface="Century Gothic"/>
                  <a:ea typeface="Century Gothic"/>
                </a:rPr>
                <a:t>Корпоративный бот</a:t>
              </a:r>
              <a:endPara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endParaRPr>
            </a:p>
            <a:p>
              <a:pPr>
                <a:lnSpc>
                  <a:spcPct val="100000"/>
                </a:lnSpc>
                <a:spcBef>
                  <a:spcPts val="751"/>
                </a:spcBef>
                <a:tabLst>
                  <a:tab algn="l" pos="0"/>
                </a:tabLst>
              </a:pPr>
              <a:r>
                <a:rPr b="0" lang="ru-RU" sz="1150" strike="noStrike" u="none">
                  <a:solidFill>
                    <a:srgbClr val="555555"/>
                  </a:solidFill>
                  <a:effectLst/>
                  <a:uFillTx/>
                  <a:latin typeface="Century Gothic"/>
                  <a:ea typeface="Century Gothic"/>
                </a:rPr>
                <a:t>Для фиксации нарушений производственными службами — внедрение бота в корпоративном мессенджере.</a:t>
              </a:r>
              <a:endParaRPr b="0" lang="ru-RU" sz="1150" strike="noStrike" u="non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92" name="Google Shape;130;g3f9cdb36125_0_24"/>
            <p:cNvSpPr/>
            <p:nvPr/>
          </p:nvSpPr>
          <p:spPr>
            <a:xfrm>
              <a:off x="8096400" y="1619280"/>
              <a:ext cx="3427920" cy="4570920"/>
            </a:xfrm>
            <a:prstGeom prst="roundRect">
              <a:avLst>
                <a:gd name="adj" fmla="val 3333"/>
              </a:avLst>
            </a:prstGeom>
            <a:solidFill>
              <a:srgbClr val="f4f7fa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ru-RU" sz="1400" strike="noStrike" u="none">
                <a:solidFill>
                  <a:srgbClr val="000000"/>
                </a:solidFill>
                <a:effectLst/>
                <a:uFillTx/>
                <a:latin typeface="Arial"/>
                <a:ea typeface="Arial"/>
              </a:endParaRPr>
            </a:p>
          </p:txBody>
        </p:sp>
        <p:sp>
          <p:nvSpPr>
            <p:cNvPr id="93" name="Google Shape;131;g3f9cdb36125_0_24" descr="An engineering control room with modern monitor screens displaying safety metrics and digital dashboards inside a massive oilseed processing factory."/>
            <p:cNvSpPr/>
            <p:nvPr/>
          </p:nvSpPr>
          <p:spPr>
            <a:xfrm>
              <a:off x="8238960" y="1762200"/>
              <a:ext cx="3142440" cy="1761120"/>
            </a:xfrm>
            <a:prstGeom prst="roundRect">
              <a:avLst>
                <a:gd name="adj" fmla="val 5405"/>
              </a:avLst>
            </a:prstGeom>
            <a:blipFill rotWithShape="0">
              <a:blip r:embed="rId3"/>
              <a:srcRect/>
              <a:stretch/>
            </a:blip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5000" bIns="45000" anchor="t">
              <a:noAutofit/>
            </a:bodyPr>
            <a:p>
              <a:pPr>
                <a:lnSpc>
                  <a:spcPct val="100000"/>
                </a:lnSpc>
              </a:pPr>
              <a:endPara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94" name="Google Shape;132;g3f9cdb36125_0_24"/>
            <p:cNvSpPr/>
            <p:nvPr/>
          </p:nvSpPr>
          <p:spPr>
            <a:xfrm>
              <a:off x="8238960" y="3666960"/>
              <a:ext cx="3142440" cy="238032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r>
                <a:rPr b="1" lang="ru-RU" sz="3600" strike="noStrike" u="none">
                  <a:solidFill>
                    <a:srgbClr val="00a859"/>
                  </a:solidFill>
                  <a:effectLst/>
                  <a:uFillTx/>
                  <a:latin typeface="Century Gothic"/>
                  <a:ea typeface="Century Gothic"/>
                </a:rPr>
                <a:t>03</a:t>
              </a:r>
              <a:endParaRPr b="0" lang="ru-RU" sz="3600" strike="noStrike" u="none">
                <a:solidFill>
                  <a:srgbClr val="000000"/>
                </a:solidFill>
                <a:effectLst/>
                <a:uFillTx/>
                <a:latin typeface="Arial"/>
              </a:endParaRPr>
            </a:p>
            <a:p>
              <a:pPr>
                <a:lnSpc>
                  <a:spcPct val="100000"/>
                </a:lnSpc>
                <a:spcBef>
                  <a:spcPts val="300"/>
                </a:spcBef>
                <a:tabLst>
                  <a:tab algn="l" pos="0"/>
                </a:tabLst>
              </a:pPr>
              <a:r>
                <a:rPr b="1" lang="ru-RU" sz="1300" strike="noStrike" u="none">
                  <a:solidFill>
                    <a:srgbClr val="00a859"/>
                  </a:solidFill>
                  <a:effectLst/>
                  <a:uFillTx/>
                  <a:latin typeface="Century Gothic"/>
                  <a:ea typeface="Century Gothic"/>
                </a:rPr>
                <a:t>Регламентные работы</a:t>
              </a:r>
              <a:endParaRPr b="0" lang="ru-RU" sz="1300" strike="noStrike" u="none">
                <a:solidFill>
                  <a:srgbClr val="000000"/>
                </a:solidFill>
                <a:effectLst/>
                <a:uFillTx/>
                <a:latin typeface="Arial"/>
              </a:endParaRPr>
            </a:p>
            <a:p>
              <a:pPr>
                <a:lnSpc>
                  <a:spcPct val="100000"/>
                </a:lnSpc>
                <a:spcBef>
                  <a:spcPts val="451"/>
                </a:spcBef>
                <a:tabLst>
                  <a:tab algn="l" pos="0"/>
                </a:tabLst>
              </a:pPr>
              <a:r>
                <a:rPr b="1" lang="ru-RU" sz="1800" strike="noStrike" u="none">
                  <a:solidFill>
                    <a:srgbClr val="1e1a5f"/>
                  </a:solidFill>
                  <a:effectLst/>
                  <a:uFillTx/>
                  <a:latin typeface="Century Gothic"/>
                  <a:ea typeface="Century Gothic"/>
                </a:rPr>
                <a:t>1С Производственная Безопасность</a:t>
              </a:r>
              <a:endPara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endParaRPr>
            </a:p>
            <a:p>
              <a:pPr>
                <a:lnSpc>
                  <a:spcPct val="100000"/>
                </a:lnSpc>
                <a:spcBef>
                  <a:spcPts val="751"/>
                </a:spcBef>
                <a:tabLst>
                  <a:tab algn="l" pos="0"/>
                </a:tabLst>
              </a:pPr>
              <a:r>
                <a:rPr b="0" lang="ru-RU" sz="1150" strike="noStrike" u="none">
                  <a:solidFill>
                    <a:srgbClr val="555555"/>
                  </a:solidFill>
                  <a:effectLst/>
                  <a:uFillTx/>
                  <a:latin typeface="Century Gothic"/>
                  <a:ea typeface="Century Gothic"/>
                </a:rPr>
                <a:t>Для контроля за проведением регламентных работ (ЭПБ, ТО) — внедрение системы 1С Производственная безопасность.</a:t>
              </a:r>
              <a:endParaRPr b="0" lang="ru-RU" sz="1150" strike="noStrike" u="non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PlaceHolder 1"/>
          <p:cNvSpPr>
            <a:spLocks noGrp="1"/>
          </p:cNvSpPr>
          <p:nvPr>
            <p:ph type="title"/>
          </p:nvPr>
        </p:nvSpPr>
        <p:spPr>
          <a:xfrm>
            <a:off x="1103400" y="1737720"/>
            <a:ext cx="9807840" cy="299952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ctr">
            <a:normAutofit/>
          </a:bodyPr>
          <a:p>
            <a:pPr indent="0" algn="ctr">
              <a:lnSpc>
                <a:spcPct val="90000"/>
              </a:lnSpc>
              <a:buNone/>
              <a:tabLst>
                <a:tab algn="l" pos="0"/>
              </a:tabLst>
            </a:pPr>
            <a:r>
              <a:rPr b="1" lang="ru-RU" sz="4400" strike="noStrike" u="none">
                <a:solidFill>
                  <a:schemeClr val="lt1"/>
                </a:solidFill>
                <a:effectLst/>
                <a:uFillTx/>
                <a:latin typeface="Century Gothic"/>
                <a:ea typeface="Century Gothic"/>
              </a:rPr>
              <a:t>Спасибо за внимание!</a:t>
            </a:r>
            <a:endParaRPr b="0" lang="ru-RU" sz="4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xmlns:r="http://schemas.openxmlformats.org/officeDocument/2006/relationships" name="Тема Office">
  <a:themeElements>
    <a:clrScheme name="Стандартная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 pitchFamily="0" charset="1"/>
        <a:ea typeface=""/>
        <a:cs typeface=""/>
      </a:majorFont>
      <a:minorFont>
        <a:latin typeface="Arial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Тема Office">
  <a:themeElements>
    <a:clrScheme name="Стандартная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 pitchFamily="0" charset="1"/>
        <a:ea typeface=""/>
        <a:cs typeface=""/>
      </a:majorFont>
      <a:minorFont>
        <a:latin typeface="Arial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Office Them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</TotalTime>
  <Application>LibreOffice/25.2.4.3$Windows_X86_64 LibreOffice_project/33e196637044ead23f5c3226cde09b47731f7e27</Application>
  <AppVersion>15.0000</AppVersion>
  <Words>502</Words>
  <Paragraphs>94</Paragraphs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2017-11-01T15:44:17Z</dcterms:created>
  <dc:creator>Lisenko Yuliya | Лисенко Юлия Михайловна</dc:creator>
  <dc:description/>
  <dc:language>ru-RU</dc:language>
  <cp:lastModifiedBy>Ася Вадимовна Белова</cp:lastModifiedBy>
  <dcterms:modified xsi:type="dcterms:W3CDTF">2026-09-03T09:52:25Z</dcterms:modified>
  <cp:revision>3</cp:revision>
  <dc:subject/>
  <dc:title>ГК Содружество.  Организация производственного контроля за соблюдением требований промышленной безопасности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0x0101004DDA2A4272E6264F9CF5D902448C2453</vt:lpwstr>
  </property>
  <property fmtid="{D5CDD505-2E9C-101B-9397-08002B2CF9AE}" pid="3" name="MediaServiceImageTags">
    <vt:lpwstr/>
  </property>
  <property fmtid="{D5CDD505-2E9C-101B-9397-08002B2CF9AE}" pid="4" name="Notes">
    <vt:i4>7</vt:i4>
  </property>
  <property fmtid="{D5CDD505-2E9C-101B-9397-08002B2CF9AE}" pid="5" name="PresentationFormat">
    <vt:lpwstr>Широкоэкранный</vt:lpwstr>
  </property>
  <property fmtid="{D5CDD505-2E9C-101B-9397-08002B2CF9AE}" pid="6" name="Slides">
    <vt:i4>7</vt:i4>
  </property>
</Properties>
</file>